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3" r:id="rId9"/>
    <p:sldId id="264" r:id="rId10"/>
    <p:sldId id="280" r:id="rId11"/>
    <p:sldId id="267" r:id="rId12"/>
    <p:sldId id="274" r:id="rId13"/>
    <p:sldId id="275" r:id="rId14"/>
    <p:sldId id="273" r:id="rId15"/>
    <p:sldId id="265" r:id="rId16"/>
    <p:sldId id="266" r:id="rId17"/>
    <p:sldId id="268" r:id="rId18"/>
    <p:sldId id="269" r:id="rId19"/>
    <p:sldId id="270" r:id="rId20"/>
    <p:sldId id="272" r:id="rId21"/>
    <p:sldId id="279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a\Alla\&#1082;&#1074;&#1110;&#1090;&#1077;&#1085;&#1100;_2011\2013\&#1057;&#1086;&#1102;&#1079;%202013\Adjusted-Registered%20B_D(03-13)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a\Alla\&#1082;&#1074;&#1110;&#1090;&#1077;&#1085;&#1100;_2011\2013\&#1057;&#1086;&#1102;&#1079;%202013\Adjusted-Registered%20B_D(03-13)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a\Alla\&#1082;&#1074;&#1110;&#1090;&#1077;&#1085;&#1100;_2011\2013\&#1057;&#1086;&#1102;&#1079;%202013\Adjusted-Registered%20B_D(03-13)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normal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Sheet1!$A$4:$A$6</c:f>
              <c:numCache>
                <c:formatCode>General</c:formatCode>
                <c:ptCount val="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</c:numCache>
            </c:numRef>
          </c:cat>
          <c:val>
            <c:numRef>
              <c:f>Sheet1!$B$4:$B$6</c:f>
              <c:numCache>
                <c:formatCode>General</c:formatCode>
                <c:ptCount val="3"/>
                <c:pt idx="0">
                  <c:v>400</c:v>
                </c:pt>
                <c:pt idx="1">
                  <c:v>370</c:v>
                </c:pt>
                <c:pt idx="2">
                  <c:v>320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additional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Sheet1!$A$4:$A$6</c:f>
              <c:numCache>
                <c:formatCode>General</c:formatCode>
                <c:ptCount val="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</c:numCache>
            </c:numRef>
          </c:cat>
          <c:val>
            <c:numRef>
              <c:f>Sheet1!$C$4:$C$6</c:f>
              <c:numCache>
                <c:formatCode>General</c:formatCode>
                <c:ptCount val="3"/>
                <c:pt idx="0">
                  <c:v>127</c:v>
                </c:pt>
                <c:pt idx="1">
                  <c:v>1212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registered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Sheet1!$A$4:$A$6</c:f>
              <c:numCache>
                <c:formatCode>General</c:formatCode>
                <c:ptCount val="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</c:numCache>
            </c:numRef>
          </c:cat>
          <c:val>
            <c:numRef>
              <c:f>Sheet1!$D$4:$D$6</c:f>
              <c:numCache>
                <c:formatCode>General</c:formatCode>
                <c:ptCount val="3"/>
                <c:pt idx="0">
                  <c:v>527</c:v>
                </c:pt>
                <c:pt idx="1">
                  <c:v>1582</c:v>
                </c:pt>
                <c:pt idx="2">
                  <c:v>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44160"/>
        <c:axId val="165826944"/>
      </c:barChart>
      <c:catAx>
        <c:axId val="5044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826944"/>
        <c:crosses val="autoZero"/>
        <c:auto val="1"/>
        <c:lblAlgn val="ctr"/>
        <c:lblOffset val="100"/>
        <c:noMultiLvlLbl val="0"/>
      </c:catAx>
      <c:valAx>
        <c:axId val="165826944"/>
        <c:scaling>
          <c:orientation val="minMax"/>
          <c:max val="1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44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registered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Sheet1!$A$10:$A$12</c:f>
              <c:numCache>
                <c:formatCode>General</c:formatCode>
                <c:ptCount val="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</c:numCache>
            </c:numRef>
          </c:cat>
          <c:val>
            <c:numRef>
              <c:f>Sheet1!$B$10:$B$12</c:f>
              <c:numCache>
                <c:formatCode>General</c:formatCode>
                <c:ptCount val="3"/>
                <c:pt idx="0">
                  <c:v>527</c:v>
                </c:pt>
                <c:pt idx="1">
                  <c:v>1582</c:v>
                </c:pt>
                <c:pt idx="2">
                  <c:v>346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losses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Sheet1!$A$10:$A$12</c:f>
              <c:numCache>
                <c:formatCode>General</c:formatCode>
                <c:ptCount val="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</c:numCache>
            </c:numRef>
          </c:cat>
          <c:val>
            <c:numRef>
              <c:f>Sheet1!$C$10:$C$12</c:f>
              <c:numCache>
                <c:formatCode>General</c:formatCode>
                <c:ptCount val="3"/>
                <c:pt idx="0">
                  <c:v>207</c:v>
                </c:pt>
                <c:pt idx="1">
                  <c:v>3335</c:v>
                </c:pt>
                <c:pt idx="2">
                  <c:v>113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Sheet1!$A$10:$A$12</c:f>
              <c:numCache>
                <c:formatCode>General</c:formatCode>
                <c:ptCount val="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</c:numCache>
            </c:numRef>
          </c:cat>
          <c:val>
            <c:numRef>
              <c:f>Sheet1!$D$10:$D$12</c:f>
              <c:numCache>
                <c:formatCode>General</c:formatCode>
                <c:ptCount val="3"/>
                <c:pt idx="0">
                  <c:v>642</c:v>
                </c:pt>
                <c:pt idx="1">
                  <c:v>3816</c:v>
                </c:pt>
                <c:pt idx="2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685440"/>
        <c:axId val="178686976"/>
      </c:barChart>
      <c:catAx>
        <c:axId val="17868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686976"/>
        <c:crosses val="autoZero"/>
        <c:auto val="1"/>
        <c:lblAlgn val="ctr"/>
        <c:lblOffset val="100"/>
        <c:noMultiLvlLbl val="0"/>
      </c:catAx>
      <c:valAx>
        <c:axId val="178686976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685440"/>
        <c:crosses val="autoZero"/>
        <c:crossBetween val="between"/>
        <c:majorUnit val="5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de-DE"/>
              <a:t>Ukraine</a:t>
            </a:r>
            <a:endParaRPr lang="ru-RU"/>
          </a:p>
        </c:rich>
      </c:tx>
      <c:layout>
        <c:manualLayout>
          <c:xMode val="edge"/>
          <c:yMode val="edge"/>
          <c:x val="0.42721505012291522"/>
          <c:y val="9.13249791474858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96084864391951"/>
          <c:y val="0.12452342429799015"/>
          <c:w val="0.79471938560527366"/>
          <c:h val="0.67587854600366781"/>
        </c:manualLayout>
      </c:layout>
      <c:lineChart>
        <c:grouping val="standard"/>
        <c:varyColors val="0"/>
        <c:ser>
          <c:idx val="0"/>
          <c:order val="0"/>
          <c:tx>
            <c:strRef>
              <c:f>gra!$B$4</c:f>
              <c:strCache>
                <c:ptCount val="1"/>
                <c:pt idx="0">
                  <c:v>Births</c:v>
                </c:pt>
              </c:strCache>
            </c:strRef>
          </c:tx>
          <c:spPr>
            <a:ln w="25400">
              <a:solidFill>
                <a:srgbClr val="666699"/>
              </a:solidFill>
              <a:prstDash val="lgDashDot"/>
            </a:ln>
          </c:spPr>
          <c:marker>
            <c:symbol val="none"/>
          </c:marker>
          <c:cat>
            <c:numRef>
              <c:f>[1]Лист2!$A$5:$A$16</c:f>
              <c:numCache>
                <c:formatCode>General</c:formatCode>
                <c:ptCount val="12"/>
                <c:pt idx="0">
                  <c:v>1927</c:v>
                </c:pt>
                <c:pt idx="1">
                  <c:v>1928</c:v>
                </c:pt>
                <c:pt idx="2">
                  <c:v>1929</c:v>
                </c:pt>
                <c:pt idx="3">
                  <c:v>1930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</c:numCache>
            </c:numRef>
          </c:cat>
          <c:val>
            <c:numRef>
              <c:f>gra!$B$5:$B$16</c:f>
              <c:numCache>
                <c:formatCode>#,##0.0</c:formatCode>
                <c:ptCount val="12"/>
                <c:pt idx="0">
                  <c:v>1238.5734283746444</c:v>
                </c:pt>
                <c:pt idx="1">
                  <c:v>1186.913051166928</c:v>
                </c:pt>
                <c:pt idx="2">
                  <c:v>1127.8786830702204</c:v>
                </c:pt>
                <c:pt idx="3">
                  <c:v>1061.0317218928724</c:v>
                </c:pt>
                <c:pt idx="4">
                  <c:v>1005.436679541565</c:v>
                </c:pt>
                <c:pt idx="5">
                  <c:v>883.04895784614564</c:v>
                </c:pt>
                <c:pt idx="6">
                  <c:v>654.4556616602124</c:v>
                </c:pt>
                <c:pt idx="7">
                  <c:v>610.4746372354108</c:v>
                </c:pt>
                <c:pt idx="8">
                  <c:v>787.90296077209939</c:v>
                </c:pt>
                <c:pt idx="9">
                  <c:v>925.63420327262429</c:v>
                </c:pt>
                <c:pt idx="10">
                  <c:v>1263.3948056515576</c:v>
                </c:pt>
                <c:pt idx="11">
                  <c:v>1155.2598465802632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gra!$C$4</c:f>
              <c:strCache>
                <c:ptCount val="1"/>
                <c:pt idx="0">
                  <c:v>Deaths</c:v>
                </c:pt>
              </c:strCache>
            </c:strRef>
          </c:tx>
          <c:marker>
            <c:symbol val="none"/>
          </c:marker>
          <c:cat>
            <c:numRef>
              <c:f>[1]Лист2!$A$5:$A$16</c:f>
              <c:numCache>
                <c:formatCode>General</c:formatCode>
                <c:ptCount val="12"/>
                <c:pt idx="0">
                  <c:v>1927</c:v>
                </c:pt>
                <c:pt idx="1">
                  <c:v>1928</c:v>
                </c:pt>
                <c:pt idx="2">
                  <c:v>1929</c:v>
                </c:pt>
                <c:pt idx="3">
                  <c:v>1930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</c:numCache>
            </c:numRef>
          </c:cat>
          <c:val>
            <c:numRef>
              <c:f>gra!$C$5:$C$16</c:f>
              <c:numCache>
                <c:formatCode>#,##0.0</c:formatCode>
                <c:ptCount val="12"/>
                <c:pt idx="0">
                  <c:v>601.4003554151476</c:v>
                </c:pt>
                <c:pt idx="1">
                  <c:v>564.00932311824556</c:v>
                </c:pt>
                <c:pt idx="2">
                  <c:v>604.7803384503278</c:v>
                </c:pt>
                <c:pt idx="3">
                  <c:v>604.43206750180968</c:v>
                </c:pt>
                <c:pt idx="4">
                  <c:v>584.3148828730275</c:v>
                </c:pt>
                <c:pt idx="5">
                  <c:v>803.06367367318171</c:v>
                </c:pt>
                <c:pt idx="6">
                  <c:v>4101.839534267343</c:v>
                </c:pt>
                <c:pt idx="7">
                  <c:v>534.87835521211275</c:v>
                </c:pt>
                <c:pt idx="8">
                  <c:v>370.99085363510227</c:v>
                </c:pt>
                <c:pt idx="9">
                  <c:v>392.03608796702048</c:v>
                </c:pt>
                <c:pt idx="10">
                  <c:v>541.90725360981651</c:v>
                </c:pt>
                <c:pt idx="11">
                  <c:v>551.70754468215353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55264"/>
        <c:axId val="117765248"/>
      </c:lineChart>
      <c:catAx>
        <c:axId val="1177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10" b="1" i="0" baseline="0"/>
            </a:pPr>
            <a:endParaRPr lang="en-US"/>
          </a:p>
        </c:txPr>
        <c:crossAx val="117765248"/>
        <c:crosses val="autoZero"/>
        <c:auto val="1"/>
        <c:lblAlgn val="ctr"/>
        <c:lblOffset val="100"/>
        <c:noMultiLvlLbl val="0"/>
      </c:catAx>
      <c:valAx>
        <c:axId val="1177652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1775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9311317106178"/>
          <c:y val="0.19764894114263123"/>
          <c:w val="0.27470079441038359"/>
          <c:h val="0.1619109768813145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Central Asia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59593512349431"/>
          <c:y val="0.16185450699259607"/>
          <c:w val="0.80052116562352782"/>
          <c:h val="0.65612527911623009"/>
        </c:manualLayout>
      </c:layout>
      <c:lineChart>
        <c:grouping val="standard"/>
        <c:varyColors val="0"/>
        <c:ser>
          <c:idx val="0"/>
          <c:order val="0"/>
          <c:tx>
            <c:strRef>
              <c:f>gra!$B$38</c:f>
              <c:strCache>
                <c:ptCount val="1"/>
                <c:pt idx="0">
                  <c:v>Births</c:v>
                </c:pt>
              </c:strCache>
            </c:strRef>
          </c:tx>
          <c:spPr>
            <a:ln w="25400">
              <a:solidFill>
                <a:srgbClr val="666699"/>
              </a:solidFill>
              <a:prstDash val="lgDashDot"/>
            </a:ln>
          </c:spPr>
          <c:marker>
            <c:symbol val="none"/>
          </c:marker>
          <c:cat>
            <c:numRef>
              <c:f>[1]Лист2!$A$35:$A$46</c:f>
              <c:numCache>
                <c:formatCode>General</c:formatCode>
                <c:ptCount val="12"/>
                <c:pt idx="0">
                  <c:v>1927</c:v>
                </c:pt>
                <c:pt idx="1">
                  <c:v>1928</c:v>
                </c:pt>
                <c:pt idx="2">
                  <c:v>1929</c:v>
                </c:pt>
                <c:pt idx="3">
                  <c:v>1930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</c:numCache>
            </c:numRef>
          </c:cat>
          <c:val>
            <c:numRef>
              <c:f>gra!$B$39:$B$50</c:f>
              <c:numCache>
                <c:formatCode>#,##0.0</c:formatCode>
                <c:ptCount val="12"/>
                <c:pt idx="0">
                  <c:v>360.72043113747696</c:v>
                </c:pt>
                <c:pt idx="1">
                  <c:v>355.26602318050794</c:v>
                </c:pt>
                <c:pt idx="2">
                  <c:v>363.02873240038514</c:v>
                </c:pt>
                <c:pt idx="3">
                  <c:v>368.56777362819003</c:v>
                </c:pt>
                <c:pt idx="4">
                  <c:v>370.06423846838589</c:v>
                </c:pt>
                <c:pt idx="5">
                  <c:v>368.8852575065664</c:v>
                </c:pt>
                <c:pt idx="6">
                  <c:v>340.8687588851501</c:v>
                </c:pt>
                <c:pt idx="7">
                  <c:v>320.67837528064405</c:v>
                </c:pt>
                <c:pt idx="8">
                  <c:v>348.14853820606425</c:v>
                </c:pt>
                <c:pt idx="9">
                  <c:v>371.12900853994137</c:v>
                </c:pt>
                <c:pt idx="10">
                  <c:v>419.32812910118088</c:v>
                </c:pt>
                <c:pt idx="11">
                  <c:v>425.62721856448985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gra!$C$38</c:f>
              <c:strCache>
                <c:ptCount val="1"/>
                <c:pt idx="0">
                  <c:v>Deaths</c:v>
                </c:pt>
              </c:strCache>
            </c:strRef>
          </c:tx>
          <c:marker>
            <c:symbol val="none"/>
          </c:marker>
          <c:cat>
            <c:numRef>
              <c:f>[1]Лист2!$A$35:$A$46</c:f>
              <c:numCache>
                <c:formatCode>General</c:formatCode>
                <c:ptCount val="12"/>
                <c:pt idx="0">
                  <c:v>1927</c:v>
                </c:pt>
                <c:pt idx="1">
                  <c:v>1928</c:v>
                </c:pt>
                <c:pt idx="2">
                  <c:v>1929</c:v>
                </c:pt>
                <c:pt idx="3">
                  <c:v>1930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</c:numCache>
            </c:numRef>
          </c:cat>
          <c:val>
            <c:numRef>
              <c:f>gra!$C$39:$C$50</c:f>
              <c:numCache>
                <c:formatCode>#,##0.0</c:formatCode>
                <c:ptCount val="12"/>
                <c:pt idx="0">
                  <c:v>189.04021191266546</c:v>
                </c:pt>
                <c:pt idx="1">
                  <c:v>192.83850011929312</c:v>
                </c:pt>
                <c:pt idx="2">
                  <c:v>200.26037857115733</c:v>
                </c:pt>
                <c:pt idx="3">
                  <c:v>220.76244755653954</c:v>
                </c:pt>
                <c:pt idx="4">
                  <c:v>210.76448488990198</c:v>
                </c:pt>
                <c:pt idx="5">
                  <c:v>235.01412660533981</c:v>
                </c:pt>
                <c:pt idx="6">
                  <c:v>324.43874866608377</c:v>
                </c:pt>
                <c:pt idx="7">
                  <c:v>238.70123821508801</c:v>
                </c:pt>
                <c:pt idx="8">
                  <c:v>236.58980930272898</c:v>
                </c:pt>
                <c:pt idx="9">
                  <c:v>223.1362917652547</c:v>
                </c:pt>
                <c:pt idx="10">
                  <c:v>246.7628866410148</c:v>
                </c:pt>
                <c:pt idx="11">
                  <c:v>233.96230585955621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48320"/>
        <c:axId val="117874688"/>
      </c:lineChart>
      <c:catAx>
        <c:axId val="11784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17874688"/>
        <c:crosses val="autoZero"/>
        <c:auto val="1"/>
        <c:lblAlgn val="ctr"/>
        <c:lblOffset val="100"/>
        <c:noMultiLvlLbl val="0"/>
      </c:catAx>
      <c:valAx>
        <c:axId val="117874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Thousands</a:t>
                </a:r>
                <a:endParaRPr lang="ru-RU" sz="1000">
                  <a:effectLst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1784832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Transcaucasus</a:t>
            </a:r>
            <a:endParaRPr lang="ru-RU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799672091926848"/>
          <c:y val="0.17979863449544703"/>
          <c:w val="0.77330406085298309"/>
          <c:h val="0.63829184752333767"/>
        </c:manualLayout>
      </c:layout>
      <c:lineChart>
        <c:grouping val="standard"/>
        <c:varyColors val="0"/>
        <c:ser>
          <c:idx val="0"/>
          <c:order val="0"/>
          <c:tx>
            <c:strRef>
              <c:f>gra!$B$99</c:f>
              <c:strCache>
                <c:ptCount val="1"/>
                <c:pt idx="0">
                  <c:v>Births</c:v>
                </c:pt>
              </c:strCache>
            </c:strRef>
          </c:tx>
          <c:spPr>
            <a:ln w="25400">
              <a:solidFill>
                <a:srgbClr val="666699"/>
              </a:solidFill>
              <a:prstDash val="lgDashDot"/>
            </a:ln>
          </c:spPr>
          <c:marker>
            <c:symbol val="none"/>
          </c:marker>
          <c:cat>
            <c:numRef>
              <c:f>[1]Лист2!$M$80:$M$91</c:f>
              <c:numCache>
                <c:formatCode>General</c:formatCode>
                <c:ptCount val="12"/>
                <c:pt idx="0">
                  <c:v>1927</c:v>
                </c:pt>
                <c:pt idx="1">
                  <c:v>1928</c:v>
                </c:pt>
                <c:pt idx="2">
                  <c:v>1929</c:v>
                </c:pt>
                <c:pt idx="3">
                  <c:v>1930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</c:numCache>
            </c:numRef>
          </c:cat>
          <c:val>
            <c:numRef>
              <c:f>gra!$B$100:$B$111</c:f>
              <c:numCache>
                <c:formatCode>#,##0.0</c:formatCode>
                <c:ptCount val="12"/>
                <c:pt idx="0">
                  <c:v>268.35644485629916</c:v>
                </c:pt>
                <c:pt idx="1">
                  <c:v>268.21622356418413</c:v>
                </c:pt>
                <c:pt idx="2">
                  <c:v>267.60756758357934</c:v>
                </c:pt>
                <c:pt idx="3">
                  <c:v>259.83132867856523</c:v>
                </c:pt>
                <c:pt idx="4">
                  <c:v>252.5127235542644</c:v>
                </c:pt>
                <c:pt idx="5">
                  <c:v>248.42090248193361</c:v>
                </c:pt>
                <c:pt idx="6">
                  <c:v>235.74026047797628</c:v>
                </c:pt>
                <c:pt idx="7">
                  <c:v>225.26326727528578</c:v>
                </c:pt>
                <c:pt idx="8">
                  <c:v>263.28086478458067</c:v>
                </c:pt>
                <c:pt idx="9">
                  <c:v>286.91481467116705</c:v>
                </c:pt>
                <c:pt idx="10">
                  <c:v>341.34929765965194</c:v>
                </c:pt>
                <c:pt idx="11">
                  <c:v>336.134257419314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gra!$C$99</c:f>
              <c:strCache>
                <c:ptCount val="1"/>
                <c:pt idx="0">
                  <c:v>Deaths</c:v>
                </c:pt>
              </c:strCache>
            </c:strRef>
          </c:tx>
          <c:marker>
            <c:symbol val="none"/>
          </c:marker>
          <c:cat>
            <c:numRef>
              <c:f>[1]Лист2!$M$80:$M$91</c:f>
              <c:numCache>
                <c:formatCode>General</c:formatCode>
                <c:ptCount val="12"/>
                <c:pt idx="0">
                  <c:v>1927</c:v>
                </c:pt>
                <c:pt idx="1">
                  <c:v>1928</c:v>
                </c:pt>
                <c:pt idx="2">
                  <c:v>1929</c:v>
                </c:pt>
                <c:pt idx="3">
                  <c:v>1930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</c:numCache>
            </c:numRef>
          </c:cat>
          <c:val>
            <c:numRef>
              <c:f>gra!$C$100:$C$111</c:f>
              <c:numCache>
                <c:formatCode>#,##0.0</c:formatCode>
                <c:ptCount val="12"/>
                <c:pt idx="0">
                  <c:v>135.63678152763467</c:v>
                </c:pt>
                <c:pt idx="1">
                  <c:v>135.69173204570478</c:v>
                </c:pt>
                <c:pt idx="2">
                  <c:v>137.32049531746748</c:v>
                </c:pt>
                <c:pt idx="3">
                  <c:v>142.35243484773983</c:v>
                </c:pt>
                <c:pt idx="4">
                  <c:v>124.31520761901622</c:v>
                </c:pt>
                <c:pt idx="5">
                  <c:v>139.03040437073761</c:v>
                </c:pt>
                <c:pt idx="6">
                  <c:v>152.66907327207579</c:v>
                </c:pt>
                <c:pt idx="7">
                  <c:v>118.2584487011456</c:v>
                </c:pt>
                <c:pt idx="8">
                  <c:v>129.25933749362119</c:v>
                </c:pt>
                <c:pt idx="9">
                  <c:v>130.91771720224949</c:v>
                </c:pt>
                <c:pt idx="10">
                  <c:v>158.10377894277534</c:v>
                </c:pt>
                <c:pt idx="11">
                  <c:v>151.90444855671691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45792"/>
        <c:axId val="130947328"/>
      </c:lineChart>
      <c:catAx>
        <c:axId val="1309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30947328"/>
        <c:crosses val="autoZero"/>
        <c:auto val="1"/>
        <c:lblAlgn val="ctr"/>
        <c:lblOffset val="100"/>
        <c:noMultiLvlLbl val="0"/>
      </c:catAx>
      <c:valAx>
        <c:axId val="130947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Thousands</a:t>
                </a:r>
                <a:endParaRPr lang="ru-RU" sz="1000">
                  <a:effectLst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3094579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9151A8-53B4-4144-AC6B-6865D4BBCDD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71E1C-F648-461C-B268-33FFB531E3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mtClean="0"/>
              <a:t>A General Framework for Holodomor  Research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Wolowyna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University of North Carolina at Chapel Hill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marL="137160" indent="0" algn="ctr">
              <a:buNone/>
            </a:pPr>
            <a:endParaRPr lang="en-US" sz="3200" dirty="0"/>
          </a:p>
          <a:p>
            <a:pPr marL="13716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Annual </a:t>
            </a:r>
            <a:r>
              <a:rPr lang="en-US" sz="3200" dirty="0" err="1" smtClean="0">
                <a:solidFill>
                  <a:srgbClr val="002060"/>
                </a:solidFill>
              </a:rPr>
              <a:t>Danyliw</a:t>
            </a:r>
            <a:r>
              <a:rPr lang="en-US" sz="3200" dirty="0" smtClean="0">
                <a:solidFill>
                  <a:srgbClr val="002060"/>
                </a:solidFill>
              </a:rPr>
              <a:t> Research Seminar on Contemporary Ukraine</a:t>
            </a:r>
          </a:p>
          <a:p>
            <a:pPr marL="13716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Ottawa, 8-10 November 2018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Uses of the Framework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638800"/>
          </a:xfrm>
        </p:spPr>
        <p:txBody>
          <a:bodyPr/>
          <a:lstStyle/>
          <a:p>
            <a:r>
              <a:rPr lang="en-US" dirty="0" smtClean="0"/>
              <a:t>Provides a structure for organizing research</a:t>
            </a:r>
          </a:p>
          <a:p>
            <a:r>
              <a:rPr lang="en-US" dirty="0" smtClean="0"/>
              <a:t>Test hypothesis or accepted statements</a:t>
            </a:r>
          </a:p>
          <a:p>
            <a:r>
              <a:rPr lang="en-US" dirty="0" smtClean="0"/>
              <a:t>Debunk the Russian version of the Holodomor</a:t>
            </a:r>
          </a:p>
          <a:p>
            <a:r>
              <a:rPr lang="en-US" dirty="0" smtClean="0"/>
              <a:t>Powerful tool to address the two main versions about the Holodomor:</a:t>
            </a:r>
          </a:p>
          <a:p>
            <a:r>
              <a:rPr lang="en-US" dirty="0" smtClean="0"/>
              <a:t>Man-made: by accident vs. on purpose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This is a MACRO framework 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MICRO </a:t>
            </a:r>
            <a:r>
              <a:rPr lang="en-US" dirty="0" smtClean="0"/>
              <a:t>questions require another framework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Importance of comparative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HOLODOMOR: Man-made by accident vs. Made on purpose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Man-made by accident:</a:t>
            </a:r>
          </a:p>
          <a:p>
            <a:pPr marL="137160" indent="0">
              <a:buNone/>
            </a:pPr>
            <a:r>
              <a:rPr lang="en-US" sz="2400" dirty="0" smtClean="0"/>
              <a:t> * modernization – complex - affected many parts of USSR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collectivization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excessive grain requisition</a:t>
            </a:r>
            <a:endParaRPr lang="en-US" sz="2400" dirty="0"/>
          </a:p>
          <a:p>
            <a:pPr marL="137160" indent="0">
              <a:buNone/>
            </a:pPr>
            <a:r>
              <a:rPr lang="en-US" sz="2400" dirty="0" smtClean="0"/>
              <a:t> - mismanagement</a:t>
            </a:r>
          </a:p>
          <a:p>
            <a:pPr marL="137160" indent="0">
              <a:buNone/>
            </a:pPr>
            <a:r>
              <a:rPr lang="en-US" sz="2400" dirty="0" smtClean="0"/>
              <a:t> - climatic factors</a:t>
            </a:r>
            <a:endParaRPr lang="en-US" sz="2400" dirty="0"/>
          </a:p>
          <a:p>
            <a:r>
              <a:rPr lang="en-US" b="1" dirty="0" smtClean="0">
                <a:solidFill>
                  <a:schemeClr val="bg1"/>
                </a:solidFill>
              </a:rPr>
              <a:t>Man-made on purpose: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* 1932: generalized famine – 1933: famine as weapon of terror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resistance and repressions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closing of borders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massive searches and confiscation of food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fines in kind (meat and potatoes)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“black boards”</a:t>
            </a:r>
          </a:p>
          <a:p>
            <a:pPr marL="13716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7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7620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“Everybody suffered the same”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671368"/>
              </p:ext>
            </p:extLst>
          </p:nvPr>
        </p:nvGraphicFramePr>
        <p:xfrm>
          <a:off x="762001" y="1447799"/>
          <a:ext cx="7600949" cy="4758536"/>
        </p:xfrm>
        <a:graphic>
          <a:graphicData uri="http://schemas.openxmlformats.org/drawingml/2006/table">
            <a:tbl>
              <a:tblPr/>
              <a:tblGrid>
                <a:gridCol w="3203465"/>
                <a:gridCol w="2009446"/>
                <a:gridCol w="2388038"/>
              </a:tblGrid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Losses</a:t>
                      </a:r>
                      <a:endParaRPr lang="uk-UA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Percent of</a:t>
                      </a:r>
                      <a:endParaRPr lang="uk-UA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84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Republic</a:t>
                      </a:r>
                      <a:endParaRPr lang="uk-UA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(in 1,000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1933 population</a:t>
                      </a:r>
                      <a:endParaRPr lang="uk-UA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U.S.S.R.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8,731.9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Belarus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Transcaucasus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Kazakhstan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1,258.2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Russia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3,264.6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Central Asia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Ukraine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3,917.8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81200" y="92480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1932-34 </a:t>
            </a:r>
            <a:r>
              <a:rPr lang="en-US" sz="2400" b="1" dirty="0">
                <a:solidFill>
                  <a:schemeClr val="bg1"/>
                </a:solidFill>
              </a:rPr>
              <a:t>Losses by Soviet Republics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“Everybody suffered the same</a:t>
            </a:r>
            <a:r>
              <a:rPr lang="en-US" sz="36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” (cont.)</a:t>
            </a:r>
            <a:endParaRPr lang="en-US" sz="3600" dirty="0"/>
          </a:p>
        </p:txBody>
      </p: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01935"/>
              </p:ext>
            </p:extLst>
          </p:nvPr>
        </p:nvGraphicFramePr>
        <p:xfrm>
          <a:off x="2362200" y="838200"/>
          <a:ext cx="484204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897563"/>
              </p:ext>
            </p:extLst>
          </p:nvPr>
        </p:nvGraphicFramePr>
        <p:xfrm>
          <a:off x="304800" y="3962400"/>
          <a:ext cx="41148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95359"/>
              </p:ext>
            </p:extLst>
          </p:nvPr>
        </p:nvGraphicFramePr>
        <p:xfrm>
          <a:off x="4800600" y="3886200"/>
          <a:ext cx="39688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45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Higher Losses in Grain-growing Regions</a:t>
            </a:r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C:\Holodomor_Ottawa_11-2018\PP\Map R oblas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Peasant rebellions since 1918 – repressions - losses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6" y="2133600"/>
            <a:ext cx="4414802" cy="32004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495800" cy="318151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-128326" y="1529741"/>
            <a:ext cx="470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Intensity of Peasant Rebellions </a:t>
            </a:r>
            <a:r>
              <a:rPr lang="en-US" sz="2000" b="1" dirty="0" smtClean="0">
                <a:solidFill>
                  <a:schemeClr val="bg1"/>
                </a:solidFill>
              </a:rPr>
              <a:t>during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1917- 1931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8200" y="1524000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Relative 1933 Rural Losses by </a:t>
            </a:r>
            <a:r>
              <a:rPr lang="en-US" sz="2000" b="1" dirty="0" err="1">
                <a:solidFill>
                  <a:schemeClr val="bg1"/>
                </a:solidFill>
              </a:rPr>
              <a:t>Raion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of Holodomor: Ukrainians or Citizens of Soviet Ukraine?</a:t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Arial Black" panose="020B0A04020102020204" pitchFamily="34" charset="0"/>
              </a:rPr>
              <a:t>Relative Rural Losses by Nationality: Ukraine, 1933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43" y="1828800"/>
            <a:ext cx="83671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9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HOLODOMOR: by accident or on purpose?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Holodomor_Ottawa_11-2018\PP\Daily_aver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3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HOLODOMOR: by accident or on purpose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 (cont.)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915400" cy="43434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8599" y="5638800"/>
            <a:ext cx="86421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*</a:t>
            </a:r>
            <a:r>
              <a:rPr lang="es-ES" sz="1600" dirty="0" err="1"/>
              <a:t>Lower</a:t>
            </a:r>
            <a:r>
              <a:rPr lang="es-ES" sz="1600" dirty="0"/>
              <a:t> Volga </a:t>
            </a:r>
            <a:r>
              <a:rPr lang="es-ES" sz="1600" dirty="0" err="1"/>
              <a:t>without</a:t>
            </a:r>
            <a:r>
              <a:rPr lang="es-ES" sz="1600" dirty="0"/>
              <a:t> </a:t>
            </a:r>
            <a:r>
              <a:rPr lang="es-ES" sz="1600" dirty="0" err="1"/>
              <a:t>Saratov</a:t>
            </a:r>
            <a:r>
              <a:rPr lang="es-ES" sz="1600" dirty="0"/>
              <a:t> and German Volga ASSR</a:t>
            </a:r>
          </a:p>
          <a:p>
            <a:r>
              <a:rPr lang="es-ES" sz="1600" dirty="0"/>
              <a:t>** North </a:t>
            </a:r>
            <a:r>
              <a:rPr lang="es-ES" sz="1600" dirty="0" err="1"/>
              <a:t>Caucasus</a:t>
            </a:r>
            <a:r>
              <a:rPr lang="es-ES" sz="1600" dirty="0"/>
              <a:t> </a:t>
            </a:r>
            <a:r>
              <a:rPr lang="es-ES" sz="1600" dirty="0" err="1"/>
              <a:t>without</a:t>
            </a:r>
            <a:r>
              <a:rPr lang="es-ES" sz="1600" dirty="0"/>
              <a:t> Krasnodar </a:t>
            </a:r>
          </a:p>
          <a:p>
            <a:r>
              <a:rPr lang="es-ES" b="1" dirty="0" err="1"/>
              <a:t>Monthly</a:t>
            </a:r>
            <a:r>
              <a:rPr lang="es-ES" b="1" dirty="0"/>
              <a:t> rural </a:t>
            </a:r>
            <a:r>
              <a:rPr lang="es-ES" b="1" dirty="0" err="1"/>
              <a:t>relative</a:t>
            </a:r>
            <a:r>
              <a:rPr lang="es-ES" b="1" dirty="0"/>
              <a:t> </a:t>
            </a:r>
            <a:r>
              <a:rPr lang="es-ES" b="1" dirty="0" err="1"/>
              <a:t>losses</a:t>
            </a:r>
            <a:r>
              <a:rPr lang="es-ES" b="1" dirty="0"/>
              <a:t> (per 1,000)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UkrSSR</a:t>
            </a:r>
            <a:r>
              <a:rPr lang="es-ES" b="1" dirty="0"/>
              <a:t> and  </a:t>
            </a:r>
            <a:r>
              <a:rPr lang="es-ES" b="1" dirty="0" err="1"/>
              <a:t>regions</a:t>
            </a:r>
            <a:r>
              <a:rPr lang="es-ES" b="1" dirty="0"/>
              <a:t> of RSFSR, 1933</a:t>
            </a:r>
          </a:p>
        </p:txBody>
      </p:sp>
    </p:spTree>
    <p:extLst>
      <p:ext uri="{BB962C8B-B14F-4D97-AF65-F5344CB8AC3E}">
        <p14:creationId xmlns:p14="http://schemas.microsoft.com/office/powerpoint/2010/main" val="21961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762000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 Black" panose="020B0A04020102020204" pitchFamily="34" charset="0"/>
              </a:rPr>
              <a:t>HOLODOMOR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: by accident or on purpose? (cont.)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399224"/>
              </p:ext>
            </p:extLst>
          </p:nvPr>
        </p:nvGraphicFramePr>
        <p:xfrm>
          <a:off x="152402" y="1219200"/>
          <a:ext cx="8762996" cy="5410197"/>
        </p:xfrm>
        <a:graphic>
          <a:graphicData uri="http://schemas.openxmlformats.org/drawingml/2006/table">
            <a:tbl>
              <a:tblPr/>
              <a:tblGrid>
                <a:gridCol w="2060896"/>
                <a:gridCol w="1340420"/>
                <a:gridCol w="1340420"/>
                <a:gridCol w="1340420"/>
                <a:gridCol w="1340420"/>
                <a:gridCol w="1340420"/>
              </a:tblGrid>
              <a:tr h="32647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Relationship between level of 1933 monthly growth of rural losses 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4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 factors: UkrSSR and regions of RSFSR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of slope of monthly losses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Resistance and repressions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Nationality 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Closing of borders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Searches with food confiscation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UkrSSR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Krasnodar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Saratov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information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evidence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Caucasus*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clear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clear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Volga**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information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Volga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Black-Earth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North Caucasus without Krasnodar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9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**Lower Volga without Saratov and Volga German ASSR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2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 of Holodomor Research</a:t>
            </a:r>
            <a:endParaRPr lang="en-US" sz="40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20,000+ entries: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    * mostly in Ukrainian</a:t>
            </a:r>
          </a:p>
          <a:p>
            <a:pPr marL="13716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* few according to Western scholarly  </a:t>
            </a:r>
          </a:p>
          <a:p>
            <a:pPr marL="13716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  standards</a:t>
            </a:r>
            <a:endParaRPr lang="en-US" sz="32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    * no guiding research structures</a:t>
            </a:r>
          </a:p>
          <a:p>
            <a:pPr marL="137160" indent="0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No consensus on definitions:</a:t>
            </a:r>
          </a:p>
          <a:p>
            <a:pPr marL="13716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* Holodomor</a:t>
            </a:r>
          </a:p>
          <a:p>
            <a:pPr marL="13716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* Losses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Module 2 Basis for Investigating Long-term Consequences of the Holodomor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 descr="C:\Holodomor_Ottawa_11-2018\PP\Map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219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Long-term Consequences:  Diabetes Type 2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42216" y="2133600"/>
            <a:ext cx="1819983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Losses</a:t>
            </a:r>
            <a:endParaRPr lang="es-ES" sz="2400" dirty="0" smtClean="0"/>
          </a:p>
          <a:p>
            <a:pPr algn="ctr"/>
            <a:r>
              <a:rPr lang="es-ES" sz="2400" dirty="0" err="1"/>
              <a:t>b</a:t>
            </a:r>
            <a:r>
              <a:rPr lang="es-ES" sz="2400" dirty="0" err="1" smtClean="0"/>
              <a:t>y</a:t>
            </a:r>
            <a:r>
              <a:rPr lang="es-ES" sz="2400" dirty="0" smtClean="0"/>
              <a:t> </a:t>
            </a:r>
            <a:r>
              <a:rPr lang="es-ES" sz="2400" dirty="0" err="1" smtClean="0"/>
              <a:t>raion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352800" y="2115310"/>
            <a:ext cx="21336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2001 </a:t>
            </a:r>
            <a:r>
              <a:rPr lang="es-ES" sz="2400" dirty="0" err="1" smtClean="0"/>
              <a:t>census</a:t>
            </a:r>
            <a:endParaRPr lang="es-ES" sz="2400" dirty="0" smtClean="0"/>
          </a:p>
          <a:p>
            <a:pPr algn="ctr"/>
            <a:r>
              <a:rPr lang="es-ES" sz="2400" dirty="0" err="1"/>
              <a:t>b</a:t>
            </a:r>
            <a:r>
              <a:rPr lang="es-ES" sz="2400" dirty="0" err="1" smtClean="0"/>
              <a:t>y</a:t>
            </a:r>
            <a:r>
              <a:rPr lang="es-ES" sz="2400" dirty="0" smtClean="0"/>
              <a:t> </a:t>
            </a:r>
            <a:r>
              <a:rPr lang="es-ES" sz="2400" dirty="0" err="1" smtClean="0"/>
              <a:t>raion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553200" y="2115311"/>
            <a:ext cx="21336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Diabetes</a:t>
            </a:r>
          </a:p>
          <a:p>
            <a:pPr algn="ctr"/>
            <a:r>
              <a:rPr lang="es-ES" sz="2400" dirty="0" err="1" smtClean="0"/>
              <a:t>registry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352800" y="4343400"/>
            <a:ext cx="22860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Losses</a:t>
            </a:r>
            <a:r>
              <a:rPr lang="es-ES" sz="2400" dirty="0" smtClean="0"/>
              <a:t>   </a:t>
            </a:r>
            <a:r>
              <a:rPr lang="es-ES" sz="2400" dirty="0" smtClean="0">
                <a:sym typeface="Wingdings" pitchFamily="2" charset="2"/>
              </a:rPr>
              <a:t></a:t>
            </a:r>
            <a:endParaRPr lang="es-ES" sz="2400" dirty="0" smtClean="0"/>
          </a:p>
          <a:p>
            <a:pPr algn="ctr"/>
            <a:r>
              <a:rPr lang="en-US" sz="2400" dirty="0" smtClean="0"/>
              <a:t>Diabetes type 2</a:t>
            </a:r>
            <a:endParaRPr lang="es-ES" sz="2400" dirty="0"/>
          </a:p>
        </p:txBody>
      </p:sp>
      <p:cxnSp>
        <p:nvCxnSpPr>
          <p:cNvPr id="10" name="9 Conector recto de flecha"/>
          <p:cNvCxnSpPr>
            <a:stCxn id="4" idx="2"/>
          </p:cNvCxnSpPr>
          <p:nvPr/>
        </p:nvCxnSpPr>
        <p:spPr>
          <a:xfrm>
            <a:off x="1452208" y="2964597"/>
            <a:ext cx="2357792" cy="13788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8" idx="0"/>
          </p:cNvCxnSpPr>
          <p:nvPr/>
        </p:nvCxnSpPr>
        <p:spPr>
          <a:xfrm>
            <a:off x="4419600" y="2918809"/>
            <a:ext cx="76200" cy="14245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2"/>
          </p:cNvCxnSpPr>
          <p:nvPr/>
        </p:nvCxnSpPr>
        <p:spPr>
          <a:xfrm flipH="1">
            <a:off x="4953000" y="2946308"/>
            <a:ext cx="2667000" cy="13970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6" idx="1"/>
          </p:cNvCxnSpPr>
          <p:nvPr/>
        </p:nvCxnSpPr>
        <p:spPr>
          <a:xfrm>
            <a:off x="2362199" y="2530808"/>
            <a:ext cx="990601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7" idx="1"/>
          </p:cNvCxnSpPr>
          <p:nvPr/>
        </p:nvCxnSpPr>
        <p:spPr>
          <a:xfrm>
            <a:off x="5484875" y="2530807"/>
            <a:ext cx="1068325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Demography -------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History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43272"/>
              </p:ext>
            </p:extLst>
          </p:nvPr>
        </p:nvGraphicFramePr>
        <p:xfrm>
          <a:off x="152398" y="1523999"/>
          <a:ext cx="8534401" cy="3985849"/>
        </p:xfrm>
        <a:graphic>
          <a:graphicData uri="http://schemas.openxmlformats.org/drawingml/2006/table">
            <a:tbl>
              <a:tblPr/>
              <a:tblGrid>
                <a:gridCol w="2753583"/>
                <a:gridCol w="1094593"/>
                <a:gridCol w="1094593"/>
                <a:gridCol w="1094593"/>
                <a:gridCol w="1094593"/>
                <a:gridCol w="1402446"/>
              </a:tblGrid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UkrSSR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Caucasus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Black-Earth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in tons (thousand)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kg./person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1933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losses*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per 1,000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507621" y="793601"/>
            <a:ext cx="61123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</a:rPr>
              <a:t>Food Assistance Program: January - June, 1933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Definitions</a:t>
            </a:r>
            <a:endParaRPr lang="en-US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002060"/>
                </a:solidFill>
              </a:rPr>
              <a:t>Holodomor: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dirty="0">
                <a:solidFill>
                  <a:srgbClr val="002060"/>
                </a:solidFill>
              </a:rPr>
              <a:t>* Famine in Soviet Ukraine</a:t>
            </a:r>
          </a:p>
          <a:p>
            <a:pPr marL="137160" indent="0">
              <a:buNone/>
            </a:pPr>
            <a:r>
              <a:rPr lang="en-US" dirty="0">
                <a:solidFill>
                  <a:srgbClr val="002060"/>
                </a:solidFill>
              </a:rPr>
              <a:t>     * 1932 – 1934</a:t>
            </a:r>
          </a:p>
          <a:p>
            <a:pPr marL="13716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no Kuban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 no 1921- 1923 famine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 no deaths during 1935-1939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Losses (direct):</a:t>
            </a:r>
          </a:p>
          <a:p>
            <a:pPr marL="13716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* Total actual deaths – expected deaths had </a:t>
            </a:r>
          </a:p>
          <a:p>
            <a:pPr marL="13716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there been no famine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09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Analysis of Registered RURAL Deaths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15530"/>
              </p:ext>
            </p:extLst>
          </p:nvPr>
        </p:nvGraphicFramePr>
        <p:xfrm>
          <a:off x="76200" y="838200"/>
          <a:ext cx="8915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4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Analysis of RURAL Losses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21703"/>
              </p:ext>
            </p:extLst>
          </p:nvPr>
        </p:nvGraphicFramePr>
        <p:xfrm>
          <a:off x="76200" y="685800"/>
          <a:ext cx="8915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3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Framework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" y="3810000"/>
            <a:ext cx="18288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Module 1</a:t>
            </a:r>
          </a:p>
          <a:p>
            <a:pPr algn="ctr"/>
            <a:r>
              <a:rPr lang="es-ES" sz="2800" b="1" dirty="0" smtClean="0"/>
              <a:t>BEFORE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657600" y="2286000"/>
            <a:ext cx="1828800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Module 2</a:t>
            </a:r>
          </a:p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LOSSES</a:t>
            </a:r>
          </a:p>
          <a:p>
            <a:pPr algn="ctr"/>
            <a:r>
              <a:rPr lang="es-ES" sz="2800" b="1" dirty="0" smtClean="0"/>
              <a:t>DURING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705600" y="1143000"/>
            <a:ext cx="18288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Module 3</a:t>
            </a:r>
          </a:p>
          <a:p>
            <a:pPr algn="ctr"/>
            <a:r>
              <a:rPr lang="es-ES" sz="2800" b="1" dirty="0" smtClean="0"/>
              <a:t>AFTER</a:t>
            </a:r>
            <a:endParaRPr lang="es-ES" sz="2800" b="1" dirty="0"/>
          </a:p>
        </p:txBody>
      </p:sp>
      <p:cxnSp>
        <p:nvCxnSpPr>
          <p:cNvPr id="9" name="8 Conector recto de flecha"/>
          <p:cNvCxnSpPr>
            <a:stCxn id="4" idx="3"/>
            <a:endCxn id="6" idx="1"/>
          </p:cNvCxnSpPr>
          <p:nvPr/>
        </p:nvCxnSpPr>
        <p:spPr>
          <a:xfrm flipV="1">
            <a:off x="2286000" y="2978498"/>
            <a:ext cx="1371600" cy="13085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7" idx="1"/>
          </p:cNvCxnSpPr>
          <p:nvPr/>
        </p:nvCxnSpPr>
        <p:spPr>
          <a:xfrm flipV="1">
            <a:off x="5486400" y="1620054"/>
            <a:ext cx="1219200" cy="13024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Detailed Framework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81000" y="4648200"/>
            <a:ext cx="3011739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Module </a:t>
            </a:r>
            <a:r>
              <a:rPr lang="en-US" b="1" dirty="0" smtClean="0"/>
              <a:t>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factors associated</a:t>
            </a:r>
          </a:p>
          <a:p>
            <a:r>
              <a:rPr lang="en-US" dirty="0" smtClean="0"/>
              <a:t>    with </a:t>
            </a:r>
            <a:r>
              <a:rPr lang="en-US" dirty="0"/>
              <a:t>the </a:t>
            </a:r>
            <a:r>
              <a:rPr lang="en-US" dirty="0" err="1" smtClean="0"/>
              <a:t>Holodomor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causes </a:t>
            </a:r>
            <a:r>
              <a:rPr lang="en-US" dirty="0"/>
              <a:t>of the </a:t>
            </a:r>
            <a:r>
              <a:rPr lang="en-US" dirty="0" err="1"/>
              <a:t>Holodomor</a:t>
            </a:r>
            <a:endParaRPr lang="en-US" b="1" dirty="0">
              <a:solidFill>
                <a:srgbClr val="000000"/>
              </a:solidFill>
              <a:latin typeface="Calibri"/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99404" y="2819400"/>
            <a:ext cx="237276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Module 2</a:t>
            </a:r>
            <a:endParaRPr lang="en-US" b="1" dirty="0" smtClean="0"/>
          </a:p>
          <a:p>
            <a:r>
              <a:rPr lang="en-US" dirty="0"/>
              <a:t>Famine losses by: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geographical </a:t>
            </a:r>
            <a:r>
              <a:rPr lang="en-US" dirty="0" smtClean="0"/>
              <a:t>units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characteristics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24600" y="1330094"/>
            <a:ext cx="202651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Module </a:t>
            </a:r>
            <a:r>
              <a:rPr lang="en-US" b="1" dirty="0" smtClean="0"/>
              <a:t>3</a:t>
            </a:r>
          </a:p>
          <a:p>
            <a:pPr fontAlgn="b"/>
            <a:r>
              <a:rPr lang="en-US" dirty="0" smtClean="0"/>
              <a:t>Consequences </a:t>
            </a:r>
          </a:p>
          <a:p>
            <a:pPr fontAlgn="b"/>
            <a:r>
              <a:rPr lang="en-US" dirty="0"/>
              <a:t>of the </a:t>
            </a:r>
            <a:r>
              <a:rPr lang="en-US" dirty="0" err="1" smtClean="0"/>
              <a:t>Holodomor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" name="10 Conector recto de flecha"/>
          <p:cNvCxnSpPr>
            <a:stCxn id="5" idx="0"/>
            <a:endCxn id="6" idx="1"/>
          </p:cNvCxnSpPr>
          <p:nvPr/>
        </p:nvCxnSpPr>
        <p:spPr>
          <a:xfrm flipV="1">
            <a:off x="1886870" y="3419565"/>
            <a:ext cx="1612534" cy="12286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6" idx="3"/>
            <a:endCxn id="7" idx="2"/>
          </p:cNvCxnSpPr>
          <p:nvPr/>
        </p:nvCxnSpPr>
        <p:spPr>
          <a:xfrm flipV="1">
            <a:off x="5872169" y="2253424"/>
            <a:ext cx="1465690" cy="1166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Module 2 – Losses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3200" dirty="0"/>
              <a:t>Geography: 	</a:t>
            </a:r>
            <a:r>
              <a:rPr lang="en-US" sz="3200" dirty="0">
                <a:solidFill>
                  <a:srgbClr val="FF0000"/>
                </a:solidFill>
              </a:rPr>
              <a:t>Soviet Republics</a:t>
            </a:r>
          </a:p>
          <a:p>
            <a:pPr marL="137160" indent="0">
              <a:buNone/>
            </a:pPr>
            <a:r>
              <a:rPr lang="en-US" sz="3200" dirty="0"/>
              <a:t>		</a:t>
            </a:r>
            <a:r>
              <a:rPr lang="en-US" sz="3200" dirty="0" smtClean="0"/>
              <a:t>       Urban </a:t>
            </a:r>
            <a:r>
              <a:rPr lang="en-US" sz="3200" dirty="0"/>
              <a:t>– Rural Areas</a:t>
            </a:r>
          </a:p>
          <a:p>
            <a:pPr marL="137160" indent="0">
              <a:buNone/>
            </a:pPr>
            <a:r>
              <a:rPr lang="en-US" sz="3200" dirty="0"/>
              <a:t>		        </a:t>
            </a:r>
            <a:r>
              <a:rPr lang="en-US" sz="3200" dirty="0" smtClean="0"/>
              <a:t>      Oblasts</a:t>
            </a:r>
            <a:endParaRPr lang="en-US" sz="3200" dirty="0"/>
          </a:p>
          <a:p>
            <a:pPr marL="137160" indent="0">
              <a:buNone/>
            </a:pPr>
            <a:r>
              <a:rPr lang="en-US" sz="3200" dirty="0"/>
              <a:t>		      </a:t>
            </a:r>
            <a:r>
              <a:rPr lang="en-US" sz="3200" dirty="0" smtClean="0"/>
              <a:t>        </a:t>
            </a:r>
            <a:r>
              <a:rPr lang="en-US" sz="3200" dirty="0" err="1" smtClean="0"/>
              <a:t>Raions</a:t>
            </a:r>
            <a:endParaRPr lang="en-US" sz="3200" dirty="0" smtClean="0"/>
          </a:p>
          <a:p>
            <a:pPr marL="137160" indent="0">
              <a:buNone/>
            </a:pPr>
            <a:endParaRPr lang="en-US" sz="3200" dirty="0"/>
          </a:p>
          <a:p>
            <a:pPr marL="137160" indent="0">
              <a:buNone/>
            </a:pPr>
            <a:r>
              <a:rPr lang="en-US" sz="3200" dirty="0"/>
              <a:t>Characteristics:   Age-sex</a:t>
            </a:r>
          </a:p>
          <a:p>
            <a:pPr marL="137160" indent="0">
              <a:buNone/>
            </a:pPr>
            <a:r>
              <a:rPr lang="en-US" sz="3200" dirty="0" smtClean="0"/>
              <a:t>            </a:t>
            </a:r>
            <a:r>
              <a:rPr lang="en-US" sz="3200" dirty="0"/>
              <a:t>	   </a:t>
            </a:r>
            <a:r>
              <a:rPr lang="en-US" sz="3200" dirty="0" smtClean="0"/>
              <a:t>           Nationalities</a:t>
            </a:r>
            <a:endParaRPr lang="en-US" sz="3200" dirty="0"/>
          </a:p>
          <a:p>
            <a:pPr marL="137160" indent="0">
              <a:buNone/>
            </a:pPr>
            <a:r>
              <a:rPr lang="en-US" sz="3200" dirty="0"/>
              <a:t>		   </a:t>
            </a:r>
            <a:r>
              <a:rPr lang="en-US" sz="3200" dirty="0" smtClean="0"/>
              <a:t>           Months</a:t>
            </a:r>
            <a:endParaRPr lang="en-US" sz="3200" dirty="0"/>
          </a:p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Mathematical Relationships between Modules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09160"/>
          </a:xfrm>
        </p:spPr>
        <p:txBody>
          <a:bodyPr/>
          <a:lstStyle/>
          <a:p>
            <a:pPr marL="137160" indent="0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marL="137160" indent="0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Module 2 = F (Module 1):</a:t>
            </a:r>
          </a:p>
          <a:p>
            <a:pPr marL="137160" indent="0"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13716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  Losses = f(economic, weather, political, controls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Module 3 = F (Module 2):</a:t>
            </a:r>
          </a:p>
          <a:p>
            <a:pPr marL="13716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13716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Consequences = f(losses, other variables)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1031</TotalTime>
  <Words>693</Words>
  <Application>Microsoft Office PowerPoint</Application>
  <PresentationFormat>On-screen Show (4:3)</PresentationFormat>
  <Paragraphs>244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A General Framework for Holodomor  Research</vt:lpstr>
      <vt:lpstr>Status of Holodomor Research</vt:lpstr>
      <vt:lpstr>Definitions</vt:lpstr>
      <vt:lpstr>Analysis of Registered RURAL Deaths</vt:lpstr>
      <vt:lpstr>Analysis of RURAL Losses</vt:lpstr>
      <vt:lpstr>Framework</vt:lpstr>
      <vt:lpstr>Detailed Framework</vt:lpstr>
      <vt:lpstr>Module 2 – Losses </vt:lpstr>
      <vt:lpstr>Mathematical Relationships between Modules</vt:lpstr>
      <vt:lpstr>Uses of the Framework</vt:lpstr>
      <vt:lpstr>HOLODOMOR: Man-made by accident vs. Made on purpose</vt:lpstr>
      <vt:lpstr>“Everybody suffered the same”</vt:lpstr>
      <vt:lpstr>“Everybody suffered the same” (cont.)</vt:lpstr>
      <vt:lpstr>Higher Losses in Grain-growing Regions </vt:lpstr>
      <vt:lpstr>Peasant rebellions since 1918 – repressions - losses</vt:lpstr>
      <vt:lpstr> Target of Holodomor: Ukrainians or Citizens of Soviet Ukraine?  Relative Rural Losses by Nationality: Ukraine, 1933  </vt:lpstr>
      <vt:lpstr>HOLODOMOR: by accident or on purpose?</vt:lpstr>
      <vt:lpstr>HOLODOMOR: by accident or on purpose? (cont.)</vt:lpstr>
      <vt:lpstr>HOLODOMOR: by accident or on purpose? (cont.)</vt:lpstr>
      <vt:lpstr>Module 2 Basis for Investigating Long-term Consequences of the Holodomor</vt:lpstr>
      <vt:lpstr>Long-term Consequences:  Diabetes Type 2</vt:lpstr>
      <vt:lpstr> Demography ------- History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Framework for Holodomor  Research</dc:title>
  <dc:creator>Oleh</dc:creator>
  <cp:lastModifiedBy>Oleh</cp:lastModifiedBy>
  <cp:revision>51</cp:revision>
  <dcterms:created xsi:type="dcterms:W3CDTF">2018-11-03T19:50:36Z</dcterms:created>
  <dcterms:modified xsi:type="dcterms:W3CDTF">2018-11-05T02:13:28Z</dcterms:modified>
</cp:coreProperties>
</file>