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1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11/4/18</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11/4/18</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11/4/18</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11/4/18</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11/4/18</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621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5255" y="275578"/>
            <a:ext cx="2733166" cy="3894038"/>
          </a:xfrm>
          <a:prstGeom prst="rect">
            <a:avLst/>
          </a:prstGeom>
        </p:spPr>
      </p:pic>
      <p:sp>
        <p:nvSpPr>
          <p:cNvPr id="2" name="Title 1"/>
          <p:cNvSpPr>
            <a:spLocks noGrp="1"/>
          </p:cNvSpPr>
          <p:nvPr>
            <p:ph type="ctrTitle"/>
          </p:nvPr>
        </p:nvSpPr>
        <p:spPr>
          <a:xfrm>
            <a:off x="3328573" y="699052"/>
            <a:ext cx="5458968" cy="3335218"/>
          </a:xfrm>
        </p:spPr>
        <p:txBody>
          <a:bodyPr>
            <a:noAutofit/>
          </a:bodyPr>
          <a:lstStyle/>
          <a:p>
            <a:r>
              <a:rPr lang="en-US" sz="4000" dirty="0">
                <a:solidFill>
                  <a:schemeClr val="bg1">
                    <a:lumMod val="95000"/>
                  </a:schemeClr>
                </a:solidFill>
              </a:rPr>
              <a:t>Daily Life Near the “Contact Line”: How People Experience the State</a:t>
            </a:r>
            <a:br>
              <a:rPr lang="en-US" sz="4000" dirty="0">
                <a:solidFill>
                  <a:schemeClr val="bg1">
                    <a:lumMod val="95000"/>
                  </a:schemeClr>
                </a:solidFill>
              </a:rPr>
            </a:br>
            <a:r>
              <a:rPr lang="en-US" sz="4000" dirty="0">
                <a:solidFill>
                  <a:schemeClr val="bg1">
                    <a:lumMod val="95000"/>
                  </a:schemeClr>
                </a:solidFill>
              </a:rPr>
              <a:t>in Conflict-Affected Ukraine</a:t>
            </a:r>
          </a:p>
        </p:txBody>
      </p:sp>
      <p:sp>
        <p:nvSpPr>
          <p:cNvPr id="3" name="Subtitle 2"/>
          <p:cNvSpPr>
            <a:spLocks noGrp="1"/>
          </p:cNvSpPr>
          <p:nvPr>
            <p:ph type="subTitle" idx="1"/>
          </p:nvPr>
        </p:nvSpPr>
        <p:spPr>
          <a:xfrm>
            <a:off x="3328573" y="4839993"/>
            <a:ext cx="5458968" cy="835611"/>
          </a:xfrm>
        </p:spPr>
        <p:txBody>
          <a:bodyPr>
            <a:noAutofit/>
          </a:bodyPr>
          <a:lstStyle/>
          <a:p>
            <a:r>
              <a:rPr lang="en-US" sz="2000" dirty="0" smtClean="0">
                <a:solidFill>
                  <a:schemeClr val="tx1"/>
                </a:solidFill>
              </a:rPr>
              <a:t>Tania </a:t>
            </a:r>
            <a:r>
              <a:rPr lang="en-US" sz="2000" dirty="0" err="1" smtClean="0">
                <a:solidFill>
                  <a:schemeClr val="tx1"/>
                </a:solidFill>
              </a:rPr>
              <a:t>Bulakh</a:t>
            </a:r>
            <a:endParaRPr lang="en-US" sz="2000" dirty="0" smtClean="0">
              <a:solidFill>
                <a:schemeClr val="tx1"/>
              </a:solidFill>
            </a:endParaRPr>
          </a:p>
          <a:p>
            <a:r>
              <a:rPr lang="en-US" sz="2000" dirty="0" smtClean="0">
                <a:solidFill>
                  <a:schemeClr val="tx1"/>
                </a:solidFill>
              </a:rPr>
              <a:t>Indiana University Bloomington (USA)</a:t>
            </a:r>
          </a:p>
          <a:p>
            <a:r>
              <a:rPr lang="en-US" sz="2000" dirty="0" smtClean="0">
                <a:solidFill>
                  <a:schemeClr val="tx1"/>
                </a:solidFill>
              </a:rPr>
              <a:t>Department of Anthropology</a:t>
            </a:r>
          </a:p>
          <a:p>
            <a:endParaRPr lang="en-US" sz="2000" dirty="0">
              <a:solidFill>
                <a:schemeClr val="tx1"/>
              </a:solidFill>
            </a:endParaRPr>
          </a:p>
          <a:p>
            <a:r>
              <a:rPr lang="en-US" i="1" dirty="0" smtClean="0">
                <a:solidFill>
                  <a:schemeClr val="tx1"/>
                </a:solidFill>
              </a:rPr>
              <a:t>Things That Matter: Humanitarian Aid and Citizenship Among IDPs in Ukraine</a:t>
            </a:r>
            <a:endParaRPr lang="en-US" i="1" dirty="0">
              <a:solidFill>
                <a:schemeClr val="tx1"/>
              </a:solidFill>
            </a:endParaRPr>
          </a:p>
        </p:txBody>
      </p:sp>
    </p:spTree>
    <p:extLst>
      <p:ext uri="{BB962C8B-B14F-4D97-AF65-F5344CB8AC3E}">
        <p14:creationId xmlns:p14="http://schemas.microsoft.com/office/powerpoint/2010/main" val="353786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39" y="2291355"/>
            <a:ext cx="4157622" cy="3354765"/>
          </a:xfrm>
          <a:prstGeom prst="rect">
            <a:avLst/>
          </a:prstGeom>
        </p:spPr>
        <p:txBody>
          <a:bodyPr wrap="square">
            <a:spAutoFit/>
          </a:bodyPr>
          <a:lstStyle/>
          <a:p>
            <a:r>
              <a:rPr lang="en-GB" sz="2000" dirty="0" smtClean="0"/>
              <a:t>Sovereignty </a:t>
            </a:r>
            <a:r>
              <a:rPr lang="en-GB" sz="2000" b="1" dirty="0" smtClean="0"/>
              <a:t>gaps</a:t>
            </a:r>
            <a:r>
              <a:rPr lang="en-GB" sz="2000" dirty="0" smtClean="0"/>
              <a:t>— areas where </a:t>
            </a:r>
            <a:r>
              <a:rPr lang="en-GB" sz="2000" dirty="0"/>
              <a:t>the state’s presence is porous, ruptured, and </a:t>
            </a:r>
            <a:r>
              <a:rPr lang="en-GB" sz="2000" dirty="0" smtClean="0"/>
              <a:t>unstable</a:t>
            </a:r>
            <a:r>
              <a:rPr lang="en-US" sz="2000" dirty="0" smtClean="0"/>
              <a:t>.</a:t>
            </a:r>
          </a:p>
          <a:p>
            <a:endParaRPr lang="en-US" b="1" dirty="0" smtClean="0"/>
          </a:p>
          <a:p>
            <a:endParaRPr lang="en-US" b="1" dirty="0" smtClean="0"/>
          </a:p>
          <a:p>
            <a:endParaRPr lang="en-US" b="1" dirty="0"/>
          </a:p>
          <a:p>
            <a:r>
              <a:rPr lang="en-US" sz="1600" dirty="0" smtClean="0"/>
              <a:t>“Offshore sovereignty,” Miriam </a:t>
            </a:r>
            <a:r>
              <a:rPr lang="en-US" sz="1600" dirty="0" err="1" smtClean="0"/>
              <a:t>Ticktin</a:t>
            </a:r>
            <a:r>
              <a:rPr lang="en-US" sz="1600" dirty="0" smtClean="0"/>
              <a:t>, 2009.</a:t>
            </a:r>
          </a:p>
          <a:p>
            <a:endParaRPr lang="en-US" sz="1600" dirty="0" smtClean="0"/>
          </a:p>
          <a:p>
            <a:r>
              <a:rPr lang="en-US" sz="1600" dirty="0" smtClean="0"/>
              <a:t>“</a:t>
            </a:r>
            <a:r>
              <a:rPr lang="en-GB" sz="1600" dirty="0"/>
              <a:t>E</a:t>
            </a:r>
            <a:r>
              <a:rPr lang="en-GB" sz="1600" dirty="0" smtClean="0"/>
              <a:t>mbedded </a:t>
            </a:r>
            <a:r>
              <a:rPr lang="en-GB" sz="1600" dirty="0" err="1" smtClean="0"/>
              <a:t>borderings</a:t>
            </a:r>
            <a:r>
              <a:rPr lang="en-US" sz="1600" dirty="0" smtClean="0"/>
              <a:t>,” </a:t>
            </a:r>
            <a:r>
              <a:rPr lang="en-GB" sz="1600" dirty="0" err="1"/>
              <a:t>Saskia</a:t>
            </a:r>
            <a:r>
              <a:rPr lang="en-GB" sz="1600" dirty="0"/>
              <a:t> </a:t>
            </a:r>
            <a:r>
              <a:rPr lang="en-GB" sz="1600" dirty="0" err="1" smtClean="0"/>
              <a:t>Sassen</a:t>
            </a:r>
            <a:r>
              <a:rPr lang="en-GB" sz="1600" dirty="0" smtClean="0"/>
              <a:t>, 2013, 2017</a:t>
            </a:r>
            <a:r>
              <a:rPr lang="en-US" sz="1600" dirty="0"/>
              <a:t>.</a:t>
            </a:r>
            <a:endParaRPr lang="en-US" sz="1600" dirty="0" smtClean="0"/>
          </a:p>
          <a:p>
            <a:endParaRPr lang="en-US" dirty="0"/>
          </a:p>
        </p:txBody>
      </p:sp>
      <p:sp>
        <p:nvSpPr>
          <p:cNvPr id="7" name="Title 6"/>
          <p:cNvSpPr>
            <a:spLocks noGrp="1"/>
          </p:cNvSpPr>
          <p:nvPr>
            <p:ph type="title"/>
          </p:nvPr>
        </p:nvSpPr>
        <p:spPr>
          <a:xfrm>
            <a:off x="457199" y="342900"/>
            <a:ext cx="7652675" cy="1143000"/>
          </a:xfrm>
        </p:spPr>
        <p:txBody>
          <a:bodyPr/>
          <a:lstStyle/>
          <a:p>
            <a:r>
              <a:rPr lang="en-US" dirty="0"/>
              <a:t>De-territorialized </a:t>
            </a:r>
            <a:r>
              <a:rPr lang="en-US" dirty="0" smtClean="0"/>
              <a:t>sovereignty </a:t>
            </a:r>
            <a:r>
              <a:rPr lang="en-US" dirty="0"/>
              <a:t>Sovereignty gaps  </a:t>
            </a:r>
          </a:p>
        </p:txBody>
      </p:sp>
      <p:pic>
        <p:nvPicPr>
          <p:cNvPr id="8" name="Picture 7" descr="IMG_4748.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11840" y="2306487"/>
            <a:ext cx="4318592" cy="3238944"/>
          </a:xfrm>
          <a:prstGeom prst="rect">
            <a:avLst/>
          </a:prstGeom>
        </p:spPr>
      </p:pic>
      <p:sp>
        <p:nvSpPr>
          <p:cNvPr id="9" name="TextBox 8"/>
          <p:cNvSpPr txBox="1"/>
          <p:nvPr/>
        </p:nvSpPr>
        <p:spPr>
          <a:xfrm>
            <a:off x="6142489" y="5646120"/>
            <a:ext cx="2787943" cy="400110"/>
          </a:xfrm>
          <a:prstGeom prst="rect">
            <a:avLst/>
          </a:prstGeom>
          <a:noFill/>
        </p:spPr>
        <p:txBody>
          <a:bodyPr wrap="none" rtlCol="0">
            <a:spAutoFit/>
          </a:bodyPr>
          <a:lstStyle/>
          <a:p>
            <a:pPr algn="r"/>
            <a:r>
              <a:rPr lang="en-US" sz="1000" dirty="0" err="1" smtClean="0"/>
              <a:t>Granitne</a:t>
            </a:r>
            <a:r>
              <a:rPr lang="en-US" sz="1000" dirty="0" smtClean="0"/>
              <a:t>, Donetsk region, GCA. May 2017</a:t>
            </a:r>
          </a:p>
          <a:p>
            <a:pPr algn="r"/>
            <a:r>
              <a:rPr lang="en-US" sz="1000" dirty="0" smtClean="0"/>
              <a:t>Photo by the author</a:t>
            </a:r>
            <a:endParaRPr lang="en-US" sz="1000" dirty="0"/>
          </a:p>
        </p:txBody>
      </p:sp>
    </p:spTree>
    <p:extLst>
      <p:ext uri="{BB962C8B-B14F-4D97-AF65-F5344CB8AC3E}">
        <p14:creationId xmlns:p14="http://schemas.microsoft.com/office/powerpoint/2010/main" val="383204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8553"/>
            <a:ext cx="6508377" cy="821582"/>
          </a:xfrm>
        </p:spPr>
        <p:txBody>
          <a:bodyPr/>
          <a:lstStyle/>
          <a:p>
            <a:r>
              <a:rPr lang="en-US" dirty="0" smtClean="0"/>
              <a:t>“Contact Line”</a:t>
            </a:r>
            <a:endParaRPr lang="en-US" dirty="0"/>
          </a:p>
        </p:txBody>
      </p:sp>
      <p:pic>
        <p:nvPicPr>
          <p:cNvPr id="4" name="Picture 3" descr="Map OCH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5855" y="1246093"/>
            <a:ext cx="6803057" cy="5222347"/>
          </a:xfrm>
          <a:prstGeom prst="rect">
            <a:avLst/>
          </a:prstGeom>
        </p:spPr>
      </p:pic>
      <p:sp>
        <p:nvSpPr>
          <p:cNvPr id="5" name="TextBox 4"/>
          <p:cNvSpPr txBox="1"/>
          <p:nvPr/>
        </p:nvSpPr>
        <p:spPr>
          <a:xfrm>
            <a:off x="6204067" y="6611556"/>
            <a:ext cx="1774845" cy="246221"/>
          </a:xfrm>
          <a:prstGeom prst="rect">
            <a:avLst/>
          </a:prstGeom>
          <a:noFill/>
        </p:spPr>
        <p:txBody>
          <a:bodyPr wrap="none" rtlCol="0">
            <a:spAutoFit/>
          </a:bodyPr>
          <a:lstStyle/>
          <a:p>
            <a:pPr algn="r"/>
            <a:r>
              <a:rPr lang="en-US" sz="1000" dirty="0" smtClean="0"/>
              <a:t>OCHA Ukraine, HNO 2017</a:t>
            </a:r>
            <a:endParaRPr lang="en-US" sz="1000" dirty="0"/>
          </a:p>
        </p:txBody>
      </p:sp>
    </p:spTree>
    <p:extLst>
      <p:ext uri="{BB962C8B-B14F-4D97-AF65-F5344CB8AC3E}">
        <p14:creationId xmlns:p14="http://schemas.microsoft.com/office/powerpoint/2010/main" val="189390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Uncertainty and Normalization of Conflict</a:t>
            </a:r>
            <a:endParaRPr lang="en-US" dirty="0"/>
          </a:p>
        </p:txBody>
      </p:sp>
      <p:sp>
        <p:nvSpPr>
          <p:cNvPr id="5" name="Rectangle 4"/>
          <p:cNvSpPr/>
          <p:nvPr/>
        </p:nvSpPr>
        <p:spPr>
          <a:xfrm>
            <a:off x="261321" y="2231174"/>
            <a:ext cx="4255270" cy="2554545"/>
          </a:xfrm>
          <a:prstGeom prst="rect">
            <a:avLst/>
          </a:prstGeom>
        </p:spPr>
        <p:txBody>
          <a:bodyPr wrap="square">
            <a:spAutoFit/>
          </a:bodyPr>
          <a:lstStyle/>
          <a:p>
            <a:r>
              <a:rPr lang="en-GB" sz="2000" i="1" dirty="0" smtClean="0"/>
              <a:t>“</a:t>
            </a:r>
            <a:r>
              <a:rPr lang="en-GB" sz="2000" i="1" dirty="0"/>
              <a:t>Our people can get used to everything. It is terrible, but we got used to this conflict as well. It is always somewhere in the background. We do not even hide in the basement </a:t>
            </a:r>
            <a:r>
              <a:rPr lang="en-GB" sz="2000" i="1" dirty="0" smtClean="0"/>
              <a:t>anymore.</a:t>
            </a:r>
            <a:r>
              <a:rPr lang="en-US" sz="2000" i="1" dirty="0" smtClean="0"/>
              <a:t>”</a:t>
            </a:r>
          </a:p>
          <a:p>
            <a:r>
              <a:rPr lang="en-GB" sz="2000" dirty="0" smtClean="0"/>
              <a:t>		</a:t>
            </a:r>
          </a:p>
          <a:p>
            <a:r>
              <a:rPr lang="en-GB" sz="2000" dirty="0"/>
              <a:t>	</a:t>
            </a:r>
            <a:r>
              <a:rPr lang="en-GB" sz="2000" dirty="0" smtClean="0"/>
              <a:t>	</a:t>
            </a:r>
            <a:r>
              <a:rPr lang="en-GB" sz="1600" dirty="0" smtClean="0"/>
              <a:t>Natalia, 51 </a:t>
            </a:r>
            <a:r>
              <a:rPr lang="en-GB" sz="1600" dirty="0" err="1"/>
              <a:t>y.o</a:t>
            </a:r>
            <a:r>
              <a:rPr lang="en-GB" sz="1600" dirty="0"/>
              <a:t>.</a:t>
            </a:r>
            <a:r>
              <a:rPr lang="en-US" sz="1600" dirty="0"/>
              <a:t> </a:t>
            </a:r>
            <a:endParaRPr lang="en-US" sz="1600" i="1" dirty="0"/>
          </a:p>
        </p:txBody>
      </p:sp>
      <p:pic>
        <p:nvPicPr>
          <p:cNvPr id="6" name="Picture 5" descr="IMG_626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5648" y="2231174"/>
            <a:ext cx="4293972" cy="3220479"/>
          </a:xfrm>
          <a:prstGeom prst="rect">
            <a:avLst/>
          </a:prstGeom>
        </p:spPr>
      </p:pic>
      <p:sp>
        <p:nvSpPr>
          <p:cNvPr id="7" name="TextBox 6"/>
          <p:cNvSpPr txBox="1"/>
          <p:nvPr/>
        </p:nvSpPr>
        <p:spPr>
          <a:xfrm>
            <a:off x="4635648" y="5597420"/>
            <a:ext cx="4293972" cy="430887"/>
          </a:xfrm>
          <a:prstGeom prst="rect">
            <a:avLst/>
          </a:prstGeom>
          <a:noFill/>
        </p:spPr>
        <p:txBody>
          <a:bodyPr wrap="square" rtlCol="0">
            <a:spAutoFit/>
          </a:bodyPr>
          <a:lstStyle/>
          <a:p>
            <a:r>
              <a:rPr lang="en-US" sz="1100" dirty="0" smtClean="0"/>
              <a:t>A resident of </a:t>
            </a:r>
            <a:r>
              <a:rPr lang="en-US" sz="1100" dirty="0" err="1" smtClean="0"/>
              <a:t>Mariinka</a:t>
            </a:r>
            <a:r>
              <a:rPr lang="en-US" sz="1100" dirty="0" smtClean="0"/>
              <a:t> demonstrates a bullet that was removed from her body after she was shot by a sniper.</a:t>
            </a:r>
            <a:endParaRPr lang="en-US" sz="1100" dirty="0"/>
          </a:p>
        </p:txBody>
      </p:sp>
    </p:spTree>
    <p:extLst>
      <p:ext uri="{BB962C8B-B14F-4D97-AF65-F5344CB8AC3E}">
        <p14:creationId xmlns:p14="http://schemas.microsoft.com/office/powerpoint/2010/main" val="242942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56" y="339281"/>
            <a:ext cx="6508377" cy="715105"/>
          </a:xfrm>
        </p:spPr>
        <p:txBody>
          <a:bodyPr/>
          <a:lstStyle/>
          <a:p>
            <a:r>
              <a:rPr lang="en-US" dirty="0" smtClean="0"/>
              <a:t>Mobility and Infrastructure</a:t>
            </a:r>
            <a:endParaRPr lang="en-US" dirty="0"/>
          </a:p>
        </p:txBody>
      </p:sp>
      <p:pic>
        <p:nvPicPr>
          <p:cNvPr id="5" name="Picture 4" descr="Vlasova Roa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33194" y="2259325"/>
            <a:ext cx="5178042" cy="3449607"/>
          </a:xfrm>
          <a:prstGeom prst="rect">
            <a:avLst/>
          </a:prstGeom>
        </p:spPr>
      </p:pic>
      <p:sp>
        <p:nvSpPr>
          <p:cNvPr id="6" name="Rectangle 5"/>
          <p:cNvSpPr/>
          <p:nvPr/>
        </p:nvSpPr>
        <p:spPr>
          <a:xfrm>
            <a:off x="4601357" y="6212382"/>
            <a:ext cx="4228141" cy="261610"/>
          </a:xfrm>
          <a:prstGeom prst="rect">
            <a:avLst/>
          </a:prstGeom>
        </p:spPr>
        <p:txBody>
          <a:bodyPr wrap="none">
            <a:spAutoFit/>
          </a:bodyPr>
          <a:lstStyle/>
          <a:p>
            <a:r>
              <a:rPr lang="en-US" sz="1100" dirty="0" smtClean="0"/>
              <a:t>“Grey area,” Donetsk region, (c)UNHCR/</a:t>
            </a:r>
            <a:r>
              <a:rPr lang="en-US" sz="1100" dirty="0" err="1" smtClean="0"/>
              <a:t>Anastasiia</a:t>
            </a:r>
            <a:r>
              <a:rPr lang="en-US" sz="1100" dirty="0" smtClean="0"/>
              <a:t> </a:t>
            </a:r>
            <a:r>
              <a:rPr lang="en-US" sz="1100" dirty="0" err="1" smtClean="0"/>
              <a:t>Vlasova</a:t>
            </a:r>
            <a:endParaRPr lang="en-US" sz="1100" dirty="0"/>
          </a:p>
        </p:txBody>
      </p:sp>
      <p:sp>
        <p:nvSpPr>
          <p:cNvPr id="3" name="Rectangle 2"/>
          <p:cNvSpPr/>
          <p:nvPr/>
        </p:nvSpPr>
        <p:spPr>
          <a:xfrm>
            <a:off x="361356" y="2259325"/>
            <a:ext cx="3157584" cy="1631216"/>
          </a:xfrm>
          <a:prstGeom prst="rect">
            <a:avLst/>
          </a:prstGeom>
        </p:spPr>
        <p:txBody>
          <a:bodyPr wrap="square">
            <a:spAutoFit/>
          </a:bodyPr>
          <a:lstStyle/>
          <a:p>
            <a:r>
              <a:rPr lang="en-US" sz="2000" dirty="0"/>
              <a:t>A</a:t>
            </a:r>
            <a:r>
              <a:rPr lang="en-US" sz="2000" dirty="0" smtClean="0"/>
              <a:t>n unpaved</a:t>
            </a:r>
            <a:r>
              <a:rPr lang="en-US" sz="2000" dirty="0"/>
              <a:t> </a:t>
            </a:r>
            <a:r>
              <a:rPr lang="en-US" sz="2000" dirty="0" smtClean="0"/>
              <a:t>road, </a:t>
            </a:r>
            <a:r>
              <a:rPr lang="en-US" sz="2000" dirty="0"/>
              <a:t>which remains the only connection </a:t>
            </a:r>
            <a:r>
              <a:rPr lang="en-US" sz="2000" dirty="0" smtClean="0"/>
              <a:t>the </a:t>
            </a:r>
            <a:r>
              <a:rPr lang="en-US" sz="2000" dirty="0"/>
              <a:t>village </a:t>
            </a:r>
            <a:r>
              <a:rPr lang="en-US" sz="2000" dirty="0" smtClean="0"/>
              <a:t>has to “</a:t>
            </a:r>
            <a:r>
              <a:rPr lang="en-US" sz="2000" dirty="0"/>
              <a:t>the rest of the world.” </a:t>
            </a:r>
          </a:p>
        </p:txBody>
      </p:sp>
    </p:spTree>
    <p:extLst>
      <p:ext uri="{BB962C8B-B14F-4D97-AF65-F5344CB8AC3E}">
        <p14:creationId xmlns:p14="http://schemas.microsoft.com/office/powerpoint/2010/main" val="389590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56" y="339281"/>
            <a:ext cx="6508377" cy="715105"/>
          </a:xfrm>
        </p:spPr>
        <p:txBody>
          <a:bodyPr/>
          <a:lstStyle/>
          <a:p>
            <a:r>
              <a:rPr lang="en-US" dirty="0" smtClean="0"/>
              <a:t>“Bridge of Hope”</a:t>
            </a:r>
            <a:endParaRPr lang="en-US" dirty="0"/>
          </a:p>
        </p:txBody>
      </p:sp>
      <p:pic>
        <p:nvPicPr>
          <p:cNvPr id="4" name="Picture 3" descr="IMG_4520.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00523" y="1469535"/>
            <a:ext cx="3738277" cy="4984370"/>
          </a:xfrm>
          <a:prstGeom prst="rect">
            <a:avLst/>
          </a:prstGeom>
        </p:spPr>
      </p:pic>
      <p:pic>
        <p:nvPicPr>
          <p:cNvPr id="3" name="Picture 2" descr="IMG_529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355" y="1469535"/>
            <a:ext cx="3521813" cy="4984370"/>
          </a:xfrm>
          <a:prstGeom prst="rect">
            <a:avLst/>
          </a:prstGeom>
        </p:spPr>
      </p:pic>
      <p:sp>
        <p:nvSpPr>
          <p:cNvPr id="5" name="Rectangle 4"/>
          <p:cNvSpPr/>
          <p:nvPr/>
        </p:nvSpPr>
        <p:spPr>
          <a:xfrm>
            <a:off x="2988049" y="6575551"/>
            <a:ext cx="4950751" cy="261610"/>
          </a:xfrm>
          <a:prstGeom prst="rect">
            <a:avLst/>
          </a:prstGeom>
        </p:spPr>
        <p:txBody>
          <a:bodyPr wrap="none">
            <a:spAutoFit/>
          </a:bodyPr>
          <a:lstStyle/>
          <a:p>
            <a:r>
              <a:rPr lang="en-US" sz="1100" dirty="0" smtClean="0"/>
              <a:t>“Bridge of Hope” and one of its stations near </a:t>
            </a:r>
            <a:r>
              <a:rPr lang="en-US" sz="1100" dirty="0" err="1" smtClean="0"/>
              <a:t>Volnovakha</a:t>
            </a:r>
            <a:r>
              <a:rPr lang="en-US" sz="1100" dirty="0" smtClean="0"/>
              <a:t>, March 2018 </a:t>
            </a:r>
            <a:endParaRPr lang="en-US" sz="1100" dirty="0"/>
          </a:p>
        </p:txBody>
      </p:sp>
    </p:spTree>
    <p:extLst>
      <p:ext uri="{BB962C8B-B14F-4D97-AF65-F5344CB8AC3E}">
        <p14:creationId xmlns:p14="http://schemas.microsoft.com/office/powerpoint/2010/main" val="124514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err="1" smtClean="0"/>
              <a:t>tbulakh@iu.edu</a:t>
            </a:r>
            <a:endParaRPr lang="en-US" dirty="0"/>
          </a:p>
        </p:txBody>
      </p:sp>
    </p:spTree>
    <p:extLst>
      <p:ext uri="{BB962C8B-B14F-4D97-AF65-F5344CB8AC3E}">
        <p14:creationId xmlns:p14="http://schemas.microsoft.com/office/powerpoint/2010/main" val="1136797226"/>
      </p:ext>
    </p:extLst>
  </p:cSld>
  <p:clrMapOvr>
    <a:masterClrMapping/>
  </p:clrMapOvr>
</p:sld>
</file>

<file path=ppt/theme/theme1.xml><?xml version="1.0" encoding="utf-8"?>
<a:theme xmlns:a="http://schemas.openxmlformats.org/drawingml/2006/main" name="Plaza">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77</TotalTime>
  <Words>235</Words>
  <Application>Microsoft Macintosh PowerPoint</Application>
  <PresentationFormat>On-screen Show (4:3)</PresentationFormat>
  <Paragraphs>30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Plaza</vt:lpstr>
      <vt:lpstr>Daily Life Near the “Contact Line”: How People Experience the State in Conflict-Affected Ukraine</vt:lpstr>
      <vt:lpstr>De-territorialized sovereignty Sovereignty gaps  </vt:lpstr>
      <vt:lpstr>“Contact Line”</vt:lpstr>
      <vt:lpstr>Uncertainty and Normalization of Conflict</vt:lpstr>
      <vt:lpstr>Mobility and Infrastructure</vt:lpstr>
      <vt:lpstr>“Bridge of Hope”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dc:creator>
  <cp:lastModifiedBy>Tania</cp:lastModifiedBy>
  <cp:revision>11</cp:revision>
  <dcterms:created xsi:type="dcterms:W3CDTF">2018-11-03T20:17:36Z</dcterms:created>
  <dcterms:modified xsi:type="dcterms:W3CDTF">2018-11-04T16:40:40Z</dcterms:modified>
</cp:coreProperties>
</file>