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09efea920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09efea920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09efea920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09efea920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09efea920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09efea920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403a887a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403a887a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403eb70b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403eb70b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403eb70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403eb70b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09efea920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09efea920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403eb70b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403eb70b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09efea92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09efea92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09efea92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09efea92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04183" y="2786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Failure and success of language revitalization in Ukraine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35500" y="23312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Consequences of purism</a:t>
            </a:r>
            <a:r>
              <a:rPr lang="en"/>
              <a:t> 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94275" y="3476800"/>
            <a:ext cx="8361900" cy="11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Ania Voz’naia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University of British Columbia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Danyliw Seminar 2019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Conclusion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2974975" y="1541250"/>
            <a:ext cx="49104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Montserrat"/>
                <a:ea typeface="Montserrat"/>
                <a:cs typeface="Montserrat"/>
                <a:sym typeface="Montserrat"/>
              </a:rPr>
              <a:t>If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Russian = problem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Translanguaging = problem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Montserrat"/>
                <a:ea typeface="Montserrat"/>
                <a:cs typeface="Montserrat"/>
                <a:sym typeface="Montserrat"/>
              </a:rPr>
              <a:t>Then</a:t>
            </a:r>
            <a:endParaRPr sz="1800" i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Russian speakers do not use Ukrainian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>
            <a:spLocks noGrp="1"/>
          </p:cNvSpPr>
          <p:nvPr>
            <p:ph type="title"/>
          </p:nvPr>
        </p:nvSpPr>
        <p:spPr>
          <a:xfrm>
            <a:off x="311700" y="1380175"/>
            <a:ext cx="8520600" cy="2612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Thank you for your attention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l="20312" t="16481" b="13145"/>
          <a:stretch/>
        </p:blipFill>
        <p:spPr>
          <a:xfrm>
            <a:off x="2079474" y="1333600"/>
            <a:ext cx="4985050" cy="24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595025" y="483875"/>
            <a:ext cx="5806500" cy="537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Researcher’s positionality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1681600"/>
            <a:ext cx="8520600" cy="1290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How do the ideologies of revitalization of Ukrainian frame Russian and what are the implications?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1469575" y="340500"/>
            <a:ext cx="66489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412200" y="116475"/>
            <a:ext cx="8262000" cy="66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Biliteracy theory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007125" y="3299000"/>
            <a:ext cx="26796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L1 as a resource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6122275" y="3299000"/>
            <a:ext cx="26796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L2 as a resource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6" name="Google Shape;76;p16"/>
          <p:cNvCxnSpPr/>
          <p:nvPr/>
        </p:nvCxnSpPr>
        <p:spPr>
          <a:xfrm rot="10800000" flipH="1">
            <a:off x="1906325" y="2273750"/>
            <a:ext cx="1636500" cy="84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" name="Google Shape;77;p16"/>
          <p:cNvCxnSpPr/>
          <p:nvPr/>
        </p:nvCxnSpPr>
        <p:spPr>
          <a:xfrm rot="10800000">
            <a:off x="5219200" y="2273675"/>
            <a:ext cx="1682100" cy="78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" name="Google Shape;78;p16"/>
          <p:cNvSpPr txBox="1"/>
          <p:nvPr/>
        </p:nvSpPr>
        <p:spPr>
          <a:xfrm>
            <a:off x="3784375" y="1581950"/>
            <a:ext cx="23379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Biliteracy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412200" y="116475"/>
            <a:ext cx="8262000" cy="66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Translanguaging and development of biliteracy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1295400" y="882400"/>
            <a:ext cx="2240100" cy="66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Biliteracy in Context 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1655550" y="19783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2078100" y="19617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1384700" y="22930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1816400" y="22930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1816400" y="16546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1565550" y="26167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1384700" y="16546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2248100" y="22930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1997250" y="262435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2679800" y="22930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2248100" y="16546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2509800" y="19783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2454450" y="26167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5647600" y="838648"/>
            <a:ext cx="2240100" cy="63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Literacy event A in L2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6126338" y="19018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6548888" y="1885188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5855488" y="22165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6287188" y="22165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6287188" y="15781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6036338" y="25402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5855488" y="15781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6718888" y="2216500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6468038" y="2547838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7150588" y="2216513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6718888" y="1578113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6980588" y="1901813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925238" y="2540200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759600" y="40199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2182150" y="400327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1488750" y="43346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1920450" y="4334588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1920450" y="3696188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1669600" y="46583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1488750" y="3696188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2352150" y="4334598"/>
            <a:ext cx="819300" cy="287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 + L2</a:t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2101300" y="46659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3196550" y="4352600"/>
            <a:ext cx="9633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 + L2</a:t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2352150" y="3696200"/>
            <a:ext cx="693300" cy="287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 </a:t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2613850" y="40199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2558500" y="4658300"/>
            <a:ext cx="6933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L1+L2</a:t>
            </a:r>
            <a:endParaRPr/>
          </a:p>
        </p:txBody>
      </p:sp>
      <p:cxnSp>
        <p:nvCxnSpPr>
          <p:cNvPr id="125" name="Google Shape;125;p17"/>
          <p:cNvCxnSpPr/>
          <p:nvPr/>
        </p:nvCxnSpPr>
        <p:spPr>
          <a:xfrm>
            <a:off x="6683888" y="2947738"/>
            <a:ext cx="6300" cy="63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6" name="Google Shape;126;p17"/>
          <p:cNvSpPr/>
          <p:nvPr/>
        </p:nvSpPr>
        <p:spPr>
          <a:xfrm>
            <a:off x="5870050" y="40199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6292600" y="4003275"/>
            <a:ext cx="6933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L1+</a:t>
            </a:r>
            <a:r>
              <a:rPr lang="en">
                <a:highlight>
                  <a:srgbClr val="D5A6BD"/>
                </a:highlight>
              </a:rPr>
              <a:t>L2</a:t>
            </a:r>
            <a:endParaRPr>
              <a:highlight>
                <a:srgbClr val="D5A6BD"/>
              </a:highlight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5599200" y="43346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6030900" y="4334588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6030900" y="3696188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5780050" y="46583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5599200" y="3696188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6462600" y="4334598"/>
            <a:ext cx="819300" cy="287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 + </a:t>
            </a:r>
            <a:r>
              <a:rPr lang="en">
                <a:highlight>
                  <a:srgbClr val="D5A6BD"/>
                </a:highlight>
              </a:rPr>
              <a:t>L2</a:t>
            </a:r>
            <a:endParaRPr>
              <a:highlight>
                <a:srgbClr val="D5A6BD"/>
              </a:highlight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6211750" y="46659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7307000" y="4352600"/>
            <a:ext cx="9633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 + </a:t>
            </a:r>
            <a:r>
              <a:rPr lang="en">
                <a:highlight>
                  <a:srgbClr val="D5A6BD"/>
                </a:highlight>
              </a:rPr>
              <a:t>L2</a:t>
            </a:r>
            <a:endParaRPr>
              <a:highlight>
                <a:srgbClr val="D5A6BD"/>
              </a:highlight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6462600" y="3696200"/>
            <a:ext cx="693300" cy="287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 </a:t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6986000" y="4006400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6668950" y="4658300"/>
            <a:ext cx="6933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r>
              <a:rPr lang="en">
                <a:highlight>
                  <a:srgbClr val="D5A6BD"/>
                </a:highlight>
              </a:rPr>
              <a:t>+L2</a:t>
            </a:r>
            <a:endParaRPr>
              <a:highlight>
                <a:srgbClr val="D5A6BD"/>
              </a:highlight>
            </a:endParaRPr>
          </a:p>
        </p:txBody>
      </p:sp>
      <p:cxnSp>
        <p:nvCxnSpPr>
          <p:cNvPr id="139" name="Google Shape;139;p17"/>
          <p:cNvCxnSpPr/>
          <p:nvPr/>
        </p:nvCxnSpPr>
        <p:spPr>
          <a:xfrm>
            <a:off x="2147638" y="3004863"/>
            <a:ext cx="6300" cy="63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p17"/>
          <p:cNvCxnSpPr/>
          <p:nvPr/>
        </p:nvCxnSpPr>
        <p:spPr>
          <a:xfrm>
            <a:off x="4572000" y="3088513"/>
            <a:ext cx="1845900" cy="102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" name="Google Shape;141;p17"/>
          <p:cNvSpPr txBox="1"/>
          <p:nvPr/>
        </p:nvSpPr>
        <p:spPr>
          <a:xfrm>
            <a:off x="3208150" y="2674825"/>
            <a:ext cx="22401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Translanguaging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2" name="Google Shape;142;p17"/>
          <p:cNvCxnSpPr>
            <a:stCxn id="141" idx="3"/>
          </p:cNvCxnSpPr>
          <p:nvPr/>
        </p:nvCxnSpPr>
        <p:spPr>
          <a:xfrm rot="10800000" flipH="1">
            <a:off x="5448250" y="2064175"/>
            <a:ext cx="1207200" cy="81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3" name="Google Shape;143;p17"/>
          <p:cNvSpPr/>
          <p:nvPr/>
        </p:nvSpPr>
        <p:spPr>
          <a:xfrm>
            <a:off x="6711450" y="1835731"/>
            <a:ext cx="1737975" cy="2369925"/>
          </a:xfrm>
          <a:custGeom>
            <a:avLst/>
            <a:gdLst/>
            <a:ahLst/>
            <a:cxnLst/>
            <a:rect l="l" t="t" r="r" b="b"/>
            <a:pathLst>
              <a:path w="69519" h="94797" extrusionOk="0">
                <a:moveTo>
                  <a:pt x="0" y="12149"/>
                </a:moveTo>
                <a:cubicBezTo>
                  <a:pt x="1752" y="9523"/>
                  <a:pt x="5908" y="9915"/>
                  <a:pt x="8793" y="8633"/>
                </a:cubicBezTo>
                <a:cubicBezTo>
                  <a:pt x="14960" y="5892"/>
                  <a:pt x="21003" y="2649"/>
                  <a:pt x="27550" y="1013"/>
                </a:cubicBezTo>
                <a:cubicBezTo>
                  <a:pt x="42235" y="-2657"/>
                  <a:pt x="66195" y="4341"/>
                  <a:pt x="69167" y="19183"/>
                </a:cubicBezTo>
                <a:cubicBezTo>
                  <a:pt x="70574" y="26209"/>
                  <a:pt x="64664" y="33275"/>
                  <a:pt x="59788" y="38526"/>
                </a:cubicBezTo>
                <a:cubicBezTo>
                  <a:pt x="47130" y="52158"/>
                  <a:pt x="30807" y="62123"/>
                  <a:pt x="14654" y="71351"/>
                </a:cubicBezTo>
                <a:cubicBezTo>
                  <a:pt x="12109" y="72805"/>
                  <a:pt x="11178" y="76072"/>
                  <a:pt x="9379" y="78385"/>
                </a:cubicBezTo>
                <a:cubicBezTo>
                  <a:pt x="6998" y="81446"/>
                  <a:pt x="3199" y="83576"/>
                  <a:pt x="1759" y="87177"/>
                </a:cubicBezTo>
                <a:cubicBezTo>
                  <a:pt x="813" y="89542"/>
                  <a:pt x="2974" y="92996"/>
                  <a:pt x="1173" y="9479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512550" y="180950"/>
            <a:ext cx="8022000" cy="572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When L1 is not a resource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1060200" y="871800"/>
            <a:ext cx="2001000" cy="63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Biliteracy in Context 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1426950" y="19783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1849500" y="19617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1156100" y="22930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1587800" y="22930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1587800" y="16546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1336950" y="26167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1156100" y="16546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2019500" y="22930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1768650" y="262435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2451200" y="22930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2019500" y="16546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2286600" y="193345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2225850" y="26167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5881100" y="879525"/>
            <a:ext cx="2001000" cy="63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Literacy event A in L2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6278738" y="19780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65" name="Google Shape;165;p18"/>
          <p:cNvSpPr/>
          <p:nvPr/>
        </p:nvSpPr>
        <p:spPr>
          <a:xfrm>
            <a:off x="6701288" y="1961388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D1DC"/>
                </a:solidFill>
              </a:rPr>
              <a:t>L1</a:t>
            </a:r>
            <a:endParaRPr>
              <a:solidFill>
                <a:srgbClr val="EAD1DC"/>
              </a:solidFill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6007888" y="22927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67" name="Google Shape;167;p18"/>
          <p:cNvSpPr/>
          <p:nvPr/>
        </p:nvSpPr>
        <p:spPr>
          <a:xfrm>
            <a:off x="6439588" y="22927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6439588" y="16543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6188738" y="26164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6007888" y="16543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6871288" y="2292700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D1DC"/>
                </a:solidFill>
              </a:rPr>
              <a:t>L1</a:t>
            </a:r>
            <a:endParaRPr>
              <a:solidFill>
                <a:srgbClr val="EAD1DC"/>
              </a:solidFill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6620438" y="2624038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D1DC"/>
                </a:solidFill>
              </a:rPr>
              <a:t>L1</a:t>
            </a:r>
            <a:endParaRPr>
              <a:solidFill>
                <a:srgbClr val="EAD1DC"/>
              </a:solidFill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7302988" y="2292713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D1DC"/>
                </a:solidFill>
              </a:rPr>
              <a:t>L1</a:t>
            </a:r>
            <a:endParaRPr>
              <a:solidFill>
                <a:srgbClr val="EAD1DC"/>
              </a:solidFill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6871288" y="1654313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7132988" y="1978013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7077638" y="2616400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D1DC"/>
                </a:solidFill>
              </a:rPr>
              <a:t>L1</a:t>
            </a:r>
            <a:endParaRPr>
              <a:solidFill>
                <a:srgbClr val="EAD1DC"/>
              </a:solidFill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6476438" y="4003038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6898988" y="3986413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D1DC"/>
                </a:solidFill>
              </a:rPr>
              <a:t>L1</a:t>
            </a:r>
            <a:endParaRPr>
              <a:solidFill>
                <a:srgbClr val="EAD1DC"/>
              </a:solidFill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6205588" y="4317738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6637288" y="43177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6637288" y="36793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6386438" y="4641438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6205588" y="36793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7068988" y="4317725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D1DC"/>
                </a:solidFill>
              </a:rPr>
              <a:t>L1</a:t>
            </a:r>
            <a:endParaRPr>
              <a:solidFill>
                <a:srgbClr val="EAD1DC"/>
              </a:solidFill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6818138" y="4649063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D1DC"/>
                </a:solidFill>
              </a:rPr>
              <a:t>L1</a:t>
            </a:r>
            <a:endParaRPr>
              <a:solidFill>
                <a:srgbClr val="EAD1DC"/>
              </a:solidFill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7500688" y="4317738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D1DC"/>
                </a:solidFill>
              </a:rPr>
              <a:t>L1</a:t>
            </a:r>
            <a:endParaRPr>
              <a:solidFill>
                <a:srgbClr val="EAD1DC"/>
              </a:solidFill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7068988" y="3679338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88" name="Google Shape;188;p18"/>
          <p:cNvSpPr/>
          <p:nvPr/>
        </p:nvSpPr>
        <p:spPr>
          <a:xfrm>
            <a:off x="7330688" y="4003038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7275338" y="4641425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D1DC"/>
                </a:solidFill>
              </a:rPr>
              <a:t>L1</a:t>
            </a:r>
            <a:endParaRPr>
              <a:solidFill>
                <a:srgbClr val="EAD1DC"/>
              </a:solidFill>
            </a:endParaRPr>
          </a:p>
        </p:txBody>
      </p:sp>
      <p:cxnSp>
        <p:nvCxnSpPr>
          <p:cNvPr id="190" name="Google Shape;190;p18"/>
          <p:cNvCxnSpPr/>
          <p:nvPr/>
        </p:nvCxnSpPr>
        <p:spPr>
          <a:xfrm>
            <a:off x="6872038" y="3004863"/>
            <a:ext cx="6300" cy="63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1" name="Google Shape;191;p18"/>
          <p:cNvSpPr/>
          <p:nvPr/>
        </p:nvSpPr>
        <p:spPr>
          <a:xfrm>
            <a:off x="7500688" y="3678188"/>
            <a:ext cx="431700" cy="32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cxnSp>
        <p:nvCxnSpPr>
          <p:cNvPr id="192" name="Google Shape;192;p18"/>
          <p:cNvCxnSpPr/>
          <p:nvPr/>
        </p:nvCxnSpPr>
        <p:spPr>
          <a:xfrm>
            <a:off x="1995238" y="3004863"/>
            <a:ext cx="6300" cy="63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3" name="Google Shape;193;p18"/>
          <p:cNvSpPr/>
          <p:nvPr/>
        </p:nvSpPr>
        <p:spPr>
          <a:xfrm>
            <a:off x="1579350" y="40357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2001900" y="401910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95" name="Google Shape;195;p18"/>
          <p:cNvSpPr/>
          <p:nvPr/>
        </p:nvSpPr>
        <p:spPr>
          <a:xfrm>
            <a:off x="1308500" y="43504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1740200" y="43504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97" name="Google Shape;197;p18"/>
          <p:cNvSpPr/>
          <p:nvPr/>
        </p:nvSpPr>
        <p:spPr>
          <a:xfrm>
            <a:off x="1740200" y="37120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198" name="Google Shape;198;p18"/>
          <p:cNvSpPr/>
          <p:nvPr/>
        </p:nvSpPr>
        <p:spPr>
          <a:xfrm>
            <a:off x="1489350" y="46741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199" name="Google Shape;199;p18"/>
          <p:cNvSpPr/>
          <p:nvPr/>
        </p:nvSpPr>
        <p:spPr>
          <a:xfrm>
            <a:off x="1308500" y="37120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200" name="Google Shape;200;p18"/>
          <p:cNvSpPr/>
          <p:nvPr/>
        </p:nvSpPr>
        <p:spPr>
          <a:xfrm>
            <a:off x="2171900" y="43504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201" name="Google Shape;201;p18"/>
          <p:cNvSpPr/>
          <p:nvPr/>
        </p:nvSpPr>
        <p:spPr>
          <a:xfrm>
            <a:off x="1921050" y="4681750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202" name="Google Shape;202;p18"/>
          <p:cNvSpPr/>
          <p:nvPr/>
        </p:nvSpPr>
        <p:spPr>
          <a:xfrm>
            <a:off x="2603600" y="43504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203" name="Google Shape;203;p18"/>
          <p:cNvSpPr/>
          <p:nvPr/>
        </p:nvSpPr>
        <p:spPr>
          <a:xfrm>
            <a:off x="2171900" y="37120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2433600" y="40357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2378250" y="4674113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</a:t>
            </a: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2603600" y="3712025"/>
            <a:ext cx="431700" cy="323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/>
          <p:nvPr/>
        </p:nvSpPr>
        <p:spPr>
          <a:xfrm>
            <a:off x="842325" y="1451650"/>
            <a:ext cx="3458700" cy="20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title"/>
          </p:nvPr>
        </p:nvSpPr>
        <p:spPr>
          <a:xfrm>
            <a:off x="561000" y="756425"/>
            <a:ext cx="8022000" cy="572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Ideology of Revitalization of Ukrainian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3241200" y="2489675"/>
            <a:ext cx="2661600" cy="1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Russian is a problem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Ukrainian language education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0"/>
          <p:cNvSpPr txBox="1">
            <a:spLocks noGrp="1"/>
          </p:cNvSpPr>
          <p:nvPr>
            <p:ph type="body" idx="1"/>
          </p:nvPr>
        </p:nvSpPr>
        <p:spPr>
          <a:xfrm>
            <a:off x="2582700" y="1899700"/>
            <a:ext cx="3978600" cy="26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Russian is a problem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Translanguaging is a problem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>
            <a:spLocks noGrp="1"/>
          </p:cNvSpPr>
          <p:nvPr>
            <p:ph type="body" idx="1"/>
          </p:nvPr>
        </p:nvSpPr>
        <p:spPr>
          <a:xfrm>
            <a:off x="311700" y="2293975"/>
            <a:ext cx="8520600" cy="22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Negative</a:t>
            </a:r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Implications for motivation to use Ukrainian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On-screen Show (16:9)</PresentationFormat>
  <Paragraphs>142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Montserrat</vt:lpstr>
      <vt:lpstr>Arial</vt:lpstr>
      <vt:lpstr>Simple Light</vt:lpstr>
      <vt:lpstr>Failure and success of language revitalization in Ukraine</vt:lpstr>
      <vt:lpstr>PowerPoint Presentation</vt:lpstr>
      <vt:lpstr>How do the ideologies of revitalization of Ukrainian frame Russian and what are the implications?</vt:lpstr>
      <vt:lpstr>PowerPoint Presentation</vt:lpstr>
      <vt:lpstr>PowerPoint Presentation</vt:lpstr>
      <vt:lpstr>When L1 is not a resource</vt:lpstr>
      <vt:lpstr>Ideology of Revitalization of Ukrainian </vt:lpstr>
      <vt:lpstr>Ukrainian language education</vt:lpstr>
      <vt:lpstr>Implications for motivation to use Ukrainian</vt:lpstr>
      <vt:lpstr>Conclusion</vt:lpstr>
      <vt:lpstr>  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Failure and success of language revitalization in Ukraine</dc:title>
  <dc:creator>Anna Vozna</dc:creator>
  <cp:lastModifiedBy>Office User</cp:lastModifiedBy>
  <cp:revision>1</cp:revision>
  <dcterms:modified xsi:type="dcterms:W3CDTF">2019-11-05T09:15:54Z</dcterms:modified>
</cp:coreProperties>
</file>